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</p:sldIdLst>
  <p:sldSz cy="5143500" cx="9144000"/>
  <p:notesSz cx="6858000" cy="9144000"/>
  <p:embeddedFontLst>
    <p:embeddedFont>
      <p:font typeface="Lato"/>
      <p:regular r:id="rId44"/>
      <p:bold r:id="rId45"/>
      <p:italic r:id="rId46"/>
      <p:boldItalic r:id="rId47"/>
    </p:embeddedFont>
    <p:embeddedFont>
      <p:font typeface="Poppins"/>
      <p:regular r:id="rId48"/>
      <p:bold r:id="rId49"/>
      <p:italic r:id="rId50"/>
      <p:boldItalic r:id="rId51"/>
    </p:embeddedFont>
    <p:embeddedFont>
      <p:font typeface="Lato Hairline"/>
      <p:regular r:id="rId52"/>
      <p:bold r:id="rId53"/>
      <p:italic r:id="rId54"/>
      <p:boldItalic r:id="rId55"/>
    </p:embeddedFont>
    <p:embeddedFont>
      <p:font typeface="Lato Black"/>
      <p:bold r:id="rId56"/>
      <p:boldItalic r:id="rId57"/>
    </p:embeddedFont>
    <p:embeddedFont>
      <p:font typeface="Quattrocento Sans"/>
      <p:regular r:id="rId58"/>
      <p:bold r:id="rId59"/>
      <p:italic r:id="rId60"/>
      <p:boldItalic r:id="rId61"/>
    </p:embeddedFont>
    <p:embeddedFont>
      <p:font typeface="Fira Sans Extra Condensed"/>
      <p:regular r:id="rId62"/>
      <p:bold r:id="rId63"/>
      <p:italic r:id="rId64"/>
      <p:boldItalic r:id="rId65"/>
    </p:embeddedFont>
    <p:embeddedFont>
      <p:font typeface="Century Gothic"/>
      <p:regular r:id="rId66"/>
      <p:bold r:id="rId67"/>
      <p:italic r:id="rId68"/>
      <p:boldItalic r:id="rId6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font" Target="fonts/Lato-regular.fntdata"/><Relationship Id="rId43" Type="http://schemas.openxmlformats.org/officeDocument/2006/relationships/slide" Target="slides/slide38.xml"/><Relationship Id="rId46" Type="http://schemas.openxmlformats.org/officeDocument/2006/relationships/font" Target="fonts/Lato-italic.fntdata"/><Relationship Id="rId45" Type="http://schemas.openxmlformats.org/officeDocument/2006/relationships/font" Target="fonts/Lato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Poppins-regular.fntdata"/><Relationship Id="rId47" Type="http://schemas.openxmlformats.org/officeDocument/2006/relationships/font" Target="fonts/Lato-boldItalic.fntdata"/><Relationship Id="rId49" Type="http://schemas.openxmlformats.org/officeDocument/2006/relationships/font" Target="fonts/Poppins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FiraSansExtraCondensed-regular.fntdata"/><Relationship Id="rId61" Type="http://schemas.openxmlformats.org/officeDocument/2006/relationships/font" Target="fonts/QuattrocentoSans-boldItalic.fntdata"/><Relationship Id="rId20" Type="http://schemas.openxmlformats.org/officeDocument/2006/relationships/slide" Target="slides/slide15.xml"/><Relationship Id="rId64" Type="http://schemas.openxmlformats.org/officeDocument/2006/relationships/font" Target="fonts/FiraSansExtraCondensed-italic.fntdata"/><Relationship Id="rId63" Type="http://schemas.openxmlformats.org/officeDocument/2006/relationships/font" Target="fonts/FiraSansExtraCondensed-bold.fntdata"/><Relationship Id="rId22" Type="http://schemas.openxmlformats.org/officeDocument/2006/relationships/slide" Target="slides/slide17.xml"/><Relationship Id="rId66" Type="http://schemas.openxmlformats.org/officeDocument/2006/relationships/font" Target="fonts/CenturyGothic-regular.fntdata"/><Relationship Id="rId21" Type="http://schemas.openxmlformats.org/officeDocument/2006/relationships/slide" Target="slides/slide16.xml"/><Relationship Id="rId65" Type="http://schemas.openxmlformats.org/officeDocument/2006/relationships/font" Target="fonts/FiraSansExtraCondensed-boldItalic.fntdata"/><Relationship Id="rId24" Type="http://schemas.openxmlformats.org/officeDocument/2006/relationships/slide" Target="slides/slide19.xml"/><Relationship Id="rId68" Type="http://schemas.openxmlformats.org/officeDocument/2006/relationships/font" Target="fonts/CenturyGothic-italic.fntdata"/><Relationship Id="rId23" Type="http://schemas.openxmlformats.org/officeDocument/2006/relationships/slide" Target="slides/slide18.xml"/><Relationship Id="rId67" Type="http://schemas.openxmlformats.org/officeDocument/2006/relationships/font" Target="fonts/CenturyGothic-bold.fntdata"/><Relationship Id="rId60" Type="http://schemas.openxmlformats.org/officeDocument/2006/relationships/font" Target="fonts/QuattrocentoSans-italic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font" Target="fonts/CenturyGothic-boldItalic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Poppins-boldItalic.fntdata"/><Relationship Id="rId50" Type="http://schemas.openxmlformats.org/officeDocument/2006/relationships/font" Target="fonts/Poppins-italic.fntdata"/><Relationship Id="rId53" Type="http://schemas.openxmlformats.org/officeDocument/2006/relationships/font" Target="fonts/LatoHairline-bold.fntdata"/><Relationship Id="rId52" Type="http://schemas.openxmlformats.org/officeDocument/2006/relationships/font" Target="fonts/LatoHairline-regular.fntdata"/><Relationship Id="rId11" Type="http://schemas.openxmlformats.org/officeDocument/2006/relationships/slide" Target="slides/slide6.xml"/><Relationship Id="rId55" Type="http://schemas.openxmlformats.org/officeDocument/2006/relationships/font" Target="fonts/LatoHairline-boldItalic.fntdata"/><Relationship Id="rId10" Type="http://schemas.openxmlformats.org/officeDocument/2006/relationships/slide" Target="slides/slide5.xml"/><Relationship Id="rId54" Type="http://schemas.openxmlformats.org/officeDocument/2006/relationships/font" Target="fonts/LatoHairline-italic.fntdata"/><Relationship Id="rId13" Type="http://schemas.openxmlformats.org/officeDocument/2006/relationships/slide" Target="slides/slide8.xml"/><Relationship Id="rId57" Type="http://schemas.openxmlformats.org/officeDocument/2006/relationships/font" Target="fonts/LatoBlack-boldItalic.fntdata"/><Relationship Id="rId12" Type="http://schemas.openxmlformats.org/officeDocument/2006/relationships/slide" Target="slides/slide7.xml"/><Relationship Id="rId56" Type="http://schemas.openxmlformats.org/officeDocument/2006/relationships/font" Target="fonts/LatoBlack-bold.fntdata"/><Relationship Id="rId15" Type="http://schemas.openxmlformats.org/officeDocument/2006/relationships/slide" Target="slides/slide10.xml"/><Relationship Id="rId59" Type="http://schemas.openxmlformats.org/officeDocument/2006/relationships/font" Target="fonts/QuattrocentoSans-bold.fntdata"/><Relationship Id="rId14" Type="http://schemas.openxmlformats.org/officeDocument/2006/relationships/slide" Target="slides/slide9.xml"/><Relationship Id="rId58" Type="http://schemas.openxmlformats.org/officeDocument/2006/relationships/font" Target="fonts/QuattrocentoSans-regular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3672c2e7e3_0_4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3672c2e7e3_0_4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3672c2e7e3_0_4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13672c2e7e3_0_4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3672c2e7e3_0_4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13672c2e7e3_0_4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3b68c45ac6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13b68c45ac6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3672c2e7e3_0_4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13672c2e7e3_0_4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3693c2d64a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13693c2d64a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13693c2d64a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13693c2d64a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13693c2d64a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13693c2d64a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13693c2d64a_0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13693c2d64a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13b98ef9808_9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13b98ef9808_9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136777697b5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136777697b5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136777697b5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136777697b5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13b68c45ac6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13b68c45ac6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13b68c45ac6_0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13b68c45ac6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13b68c45ac6_0_4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13b68c45ac6_0_4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13b68c45ac6_0_1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13b68c45ac6_0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13b68c45ac6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" name="Google Shape;543;g13b68c45ac6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13b68c45ac6_0_2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13b68c45ac6_0_2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13b68c45ac6_0_3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Google Shape;571;g13b68c45ac6_0_3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13b68c45ac6_0_4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Google Shape;577;g13b68c45ac6_0_4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13b68c45ac6_0_2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13b68c45ac6_0_2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KNN </a:t>
            </a:r>
            <a:r>
              <a:rPr lang="en-GB"/>
              <a:t>dipilih</a:t>
            </a:r>
            <a:r>
              <a:rPr lang="en-GB"/>
              <a:t> karena nilai recall lebih penting sebagai metric utama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13672c2e7e3_0_4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13672c2e7e3_0_4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13bb66694d7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" name="Google Shape;602;g13bb66694d7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KNN dipilih karena nilai recall lebih penting sebagai metric utama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g13bb66694d7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1" name="Google Shape;631;g13bb66694d7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KNN dipilih karena nilai recall lebih penting sebagai metric utama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13bb66694d7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3" name="Google Shape;653;g13bb66694d7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13a3ae2777e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9" name="Google Shape;669;g13a3ae2777e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13672c2e7e3_0_4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g13672c2e7e3_0_4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g13b68c45ac6_0_5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4" name="Google Shape;684;g13b68c45ac6_0_5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13b68c45ac6_0_5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6" name="Google Shape;706;g13b68c45ac6_0_5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Harus lebih tajam rekomendasinya</a:t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g13b68c45ac6_0_4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0" name="Google Shape;750;g13b68c45ac6_0_4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g13b68c45ac6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0" name="Google Shape;760;g13b68c45ac6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3a3ae2777e_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13a3ae2777e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3672c2e7e3_0_4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13672c2e7e3_0_4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3672c2e7e3_0_4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13672c2e7e3_0_4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13b68c45ac6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13b68c45ac6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36777697b5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136777697b5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3b68c45ac6_0_4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13b68c45ac6_0_4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2.png"/><Relationship Id="rId4" Type="http://schemas.openxmlformats.org/officeDocument/2006/relationships/image" Target="../media/image20.png"/><Relationship Id="rId5" Type="http://schemas.openxmlformats.org/officeDocument/2006/relationships/image" Target="../media/image1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7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4.png"/><Relationship Id="rId4" Type="http://schemas.openxmlformats.org/officeDocument/2006/relationships/image" Target="../media/image32.png"/><Relationship Id="rId5" Type="http://schemas.openxmlformats.org/officeDocument/2006/relationships/image" Target="../media/image29.png"/><Relationship Id="rId6" Type="http://schemas.openxmlformats.org/officeDocument/2006/relationships/image" Target="../media/image33.png"/><Relationship Id="rId7" Type="http://schemas.openxmlformats.org/officeDocument/2006/relationships/image" Target="../media/image2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4.png"/><Relationship Id="rId4" Type="http://schemas.openxmlformats.org/officeDocument/2006/relationships/image" Target="../media/image3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0.png"/><Relationship Id="rId4" Type="http://schemas.openxmlformats.org/officeDocument/2006/relationships/image" Target="../media/image38.png"/><Relationship Id="rId5" Type="http://schemas.openxmlformats.org/officeDocument/2006/relationships/image" Target="../media/image2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12.png"/><Relationship Id="rId5" Type="http://schemas.openxmlformats.org/officeDocument/2006/relationships/image" Target="../media/image30.png"/><Relationship Id="rId6" Type="http://schemas.openxmlformats.org/officeDocument/2006/relationships/image" Target="../media/image1.png"/><Relationship Id="rId7" Type="http://schemas.openxmlformats.org/officeDocument/2006/relationships/image" Target="../media/image3.png"/><Relationship Id="rId8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1" Type="http://schemas.openxmlformats.org/officeDocument/2006/relationships/image" Target="../media/image42.png"/><Relationship Id="rId10" Type="http://schemas.openxmlformats.org/officeDocument/2006/relationships/image" Target="../media/image39.png"/><Relationship Id="rId13" Type="http://schemas.openxmlformats.org/officeDocument/2006/relationships/image" Target="../media/image37.png"/><Relationship Id="rId1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Relationship Id="rId15" Type="http://schemas.openxmlformats.org/officeDocument/2006/relationships/image" Target="../media/image49.png"/><Relationship Id="rId14" Type="http://schemas.openxmlformats.org/officeDocument/2006/relationships/image" Target="../media/image52.png"/><Relationship Id="rId17" Type="http://schemas.openxmlformats.org/officeDocument/2006/relationships/image" Target="../media/image48.png"/><Relationship Id="rId16" Type="http://schemas.openxmlformats.org/officeDocument/2006/relationships/image" Target="../media/image50.png"/><Relationship Id="rId5" Type="http://schemas.openxmlformats.org/officeDocument/2006/relationships/image" Target="../media/image45.png"/><Relationship Id="rId6" Type="http://schemas.openxmlformats.org/officeDocument/2006/relationships/image" Target="../media/image43.png"/><Relationship Id="rId18" Type="http://schemas.openxmlformats.org/officeDocument/2006/relationships/image" Target="../media/image51.png"/><Relationship Id="rId7" Type="http://schemas.openxmlformats.org/officeDocument/2006/relationships/image" Target="../media/image44.png"/><Relationship Id="rId8" Type="http://schemas.openxmlformats.org/officeDocument/2006/relationships/image" Target="../media/image6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6.png"/><Relationship Id="rId4" Type="http://schemas.openxmlformats.org/officeDocument/2006/relationships/image" Target="../media/image53.png"/><Relationship Id="rId5" Type="http://schemas.openxmlformats.org/officeDocument/2006/relationships/image" Target="../media/image54.png"/><Relationship Id="rId6" Type="http://schemas.openxmlformats.org/officeDocument/2006/relationships/image" Target="../media/image66.png"/></Relationships>
</file>

<file path=ppt/slides/_rels/slide23.xml.rels><?xml version="1.0" encoding="UTF-8" standalone="yes"?><Relationships xmlns="http://schemas.openxmlformats.org/package/2006/relationships"><Relationship Id="rId10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6.png"/><Relationship Id="rId4" Type="http://schemas.openxmlformats.org/officeDocument/2006/relationships/image" Target="../media/image74.png"/><Relationship Id="rId9" Type="http://schemas.openxmlformats.org/officeDocument/2006/relationships/image" Target="../media/image59.png"/><Relationship Id="rId5" Type="http://schemas.openxmlformats.org/officeDocument/2006/relationships/image" Target="../media/image55.png"/><Relationship Id="rId6" Type="http://schemas.openxmlformats.org/officeDocument/2006/relationships/image" Target="../media/image58.png"/><Relationship Id="rId7" Type="http://schemas.openxmlformats.org/officeDocument/2006/relationships/image" Target="../media/image57.png"/><Relationship Id="rId8" Type="http://schemas.openxmlformats.org/officeDocument/2006/relationships/image" Target="../media/image60.png"/></Relationships>
</file>

<file path=ppt/slides/_rels/slide24.xml.rels><?xml version="1.0" encoding="UTF-8" standalone="yes"?><Relationships xmlns="http://schemas.openxmlformats.org/package/2006/relationships"><Relationship Id="rId11" Type="http://schemas.openxmlformats.org/officeDocument/2006/relationships/image" Target="../media/image68.png"/><Relationship Id="rId10" Type="http://schemas.openxmlformats.org/officeDocument/2006/relationships/image" Target="../media/image76.png"/><Relationship Id="rId1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62.png"/><Relationship Id="rId4" Type="http://schemas.openxmlformats.org/officeDocument/2006/relationships/image" Target="../media/image64.png"/><Relationship Id="rId9" Type="http://schemas.openxmlformats.org/officeDocument/2006/relationships/image" Target="../media/image71.png"/><Relationship Id="rId5" Type="http://schemas.openxmlformats.org/officeDocument/2006/relationships/image" Target="../media/image63.png"/><Relationship Id="rId6" Type="http://schemas.openxmlformats.org/officeDocument/2006/relationships/image" Target="../media/image61.png"/><Relationship Id="rId7" Type="http://schemas.openxmlformats.org/officeDocument/2006/relationships/image" Target="../media/image73.png"/><Relationship Id="rId8" Type="http://schemas.openxmlformats.org/officeDocument/2006/relationships/image" Target="../media/image9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80.png"/><Relationship Id="rId4" Type="http://schemas.openxmlformats.org/officeDocument/2006/relationships/image" Target="../media/image70.png"/><Relationship Id="rId5" Type="http://schemas.openxmlformats.org/officeDocument/2006/relationships/image" Target="../media/image7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75.png"/><Relationship Id="rId4" Type="http://schemas.openxmlformats.org/officeDocument/2006/relationships/image" Target="../media/image79.png"/><Relationship Id="rId5" Type="http://schemas.openxmlformats.org/officeDocument/2006/relationships/image" Target="../media/image7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jpg"/><Relationship Id="rId4" Type="http://schemas.openxmlformats.org/officeDocument/2006/relationships/image" Target="../media/image17.png"/><Relationship Id="rId5" Type="http://schemas.openxmlformats.org/officeDocument/2006/relationships/image" Target="../media/image8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78.png"/><Relationship Id="rId4" Type="http://schemas.openxmlformats.org/officeDocument/2006/relationships/image" Target="../media/image79.png"/><Relationship Id="rId5" Type="http://schemas.openxmlformats.org/officeDocument/2006/relationships/image" Target="../media/image77.png"/><Relationship Id="rId6" Type="http://schemas.openxmlformats.org/officeDocument/2006/relationships/image" Target="../media/image8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81.png"/><Relationship Id="rId4" Type="http://schemas.openxmlformats.org/officeDocument/2006/relationships/image" Target="../media/image85.png"/><Relationship Id="rId5" Type="http://schemas.openxmlformats.org/officeDocument/2006/relationships/image" Target="../media/image87.png"/><Relationship Id="rId6" Type="http://schemas.openxmlformats.org/officeDocument/2006/relationships/image" Target="../media/image8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99.png"/><Relationship Id="rId4" Type="http://schemas.openxmlformats.org/officeDocument/2006/relationships/image" Target="../media/image86.png"/><Relationship Id="rId5" Type="http://schemas.openxmlformats.org/officeDocument/2006/relationships/image" Target="../media/image88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03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86.png"/><Relationship Id="rId4" Type="http://schemas.openxmlformats.org/officeDocument/2006/relationships/image" Target="../media/image96.png"/><Relationship Id="rId5" Type="http://schemas.openxmlformats.org/officeDocument/2006/relationships/image" Target="../media/image89.png"/></Relationships>
</file>

<file path=ppt/slides/_rels/slide36.xml.rels><?xml version="1.0" encoding="UTF-8" standalone="yes"?><Relationships xmlns="http://schemas.openxmlformats.org/package/2006/relationships"><Relationship Id="rId11" Type="http://schemas.openxmlformats.org/officeDocument/2006/relationships/image" Target="../media/image98.png"/><Relationship Id="rId10" Type="http://schemas.openxmlformats.org/officeDocument/2006/relationships/image" Target="../media/image100.png"/><Relationship Id="rId13" Type="http://schemas.openxmlformats.org/officeDocument/2006/relationships/image" Target="../media/image102.png"/><Relationship Id="rId12" Type="http://schemas.openxmlformats.org/officeDocument/2006/relationships/image" Target="../media/image106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90.png"/><Relationship Id="rId4" Type="http://schemas.openxmlformats.org/officeDocument/2006/relationships/image" Target="../media/image91.png"/><Relationship Id="rId9" Type="http://schemas.openxmlformats.org/officeDocument/2006/relationships/image" Target="../media/image97.png"/><Relationship Id="rId15" Type="http://schemas.openxmlformats.org/officeDocument/2006/relationships/image" Target="../media/image104.png"/><Relationship Id="rId14" Type="http://schemas.openxmlformats.org/officeDocument/2006/relationships/image" Target="../media/image101.png"/><Relationship Id="rId16" Type="http://schemas.openxmlformats.org/officeDocument/2006/relationships/image" Target="../media/image105.png"/><Relationship Id="rId5" Type="http://schemas.openxmlformats.org/officeDocument/2006/relationships/image" Target="../media/image92.png"/><Relationship Id="rId6" Type="http://schemas.openxmlformats.org/officeDocument/2006/relationships/image" Target="../media/image95.png"/><Relationship Id="rId7" Type="http://schemas.openxmlformats.org/officeDocument/2006/relationships/image" Target="../media/image94.png"/><Relationship Id="rId8" Type="http://schemas.openxmlformats.org/officeDocument/2006/relationships/image" Target="../media/image67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png"/><Relationship Id="rId4" Type="http://schemas.openxmlformats.org/officeDocument/2006/relationships/image" Target="../media/image15.png"/><Relationship Id="rId5" Type="http://schemas.openxmlformats.org/officeDocument/2006/relationships/image" Target="../media/image9.png"/><Relationship Id="rId6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Relationship Id="rId4" Type="http://schemas.openxmlformats.org/officeDocument/2006/relationships/image" Target="../media/image5.png"/><Relationship Id="rId5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Relationship Id="rId4" Type="http://schemas.openxmlformats.org/officeDocument/2006/relationships/image" Target="../media/image31.png"/><Relationship Id="rId5" Type="http://schemas.openxmlformats.org/officeDocument/2006/relationships/image" Target="../media/image11.png"/><Relationship Id="rId6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>
                <a:solidFill>
                  <a:schemeClr val="lt1"/>
                </a:solidFill>
                <a:latin typeface="Lato Hairline"/>
                <a:ea typeface="Lato Hairline"/>
                <a:cs typeface="Lato Hairline"/>
                <a:sym typeface="Lato Hairline"/>
              </a:rPr>
              <a:t>The </a:t>
            </a:r>
            <a:r>
              <a:rPr b="1" lang="en-GB" sz="4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Gaia Group</a:t>
            </a:r>
            <a:endParaRPr b="1" sz="4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2"/>
          <p:cNvSpPr/>
          <p:nvPr/>
        </p:nvSpPr>
        <p:spPr>
          <a:xfrm>
            <a:off x="85950" y="4369850"/>
            <a:ext cx="6079500" cy="6735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rgbClr val="F4AC3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latin typeface="Lato"/>
                <a:ea typeface="Lato"/>
                <a:cs typeface="Lato"/>
                <a:sym typeface="Lato"/>
              </a:rPr>
              <a:t>Data Source : </a:t>
            </a:r>
            <a:r>
              <a:rPr i="1" lang="en-GB"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https://www.kaggle.com/datasets/ranja7/vehicle-insurance-customer-data</a:t>
            </a:r>
            <a:endParaRPr i="1" sz="15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11" name="Google Shape;211;p22"/>
          <p:cNvPicPr preferRelativeResize="0"/>
          <p:nvPr/>
        </p:nvPicPr>
        <p:blipFill rotWithShape="1">
          <a:blip r:embed="rId3">
            <a:alphaModFix/>
          </a:blip>
          <a:srcRect b="0" l="3836" r="0" t="0"/>
          <a:stretch/>
        </p:blipFill>
        <p:spPr>
          <a:xfrm>
            <a:off x="171925" y="210000"/>
            <a:ext cx="4307351" cy="258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954" y="1704913"/>
            <a:ext cx="1063375" cy="1550725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22"/>
          <p:cNvSpPr txBox="1"/>
          <p:nvPr/>
        </p:nvSpPr>
        <p:spPr>
          <a:xfrm>
            <a:off x="4479275" y="124075"/>
            <a:ext cx="44238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latin typeface="Lato"/>
                <a:ea typeface="Lato"/>
                <a:cs typeface="Lato"/>
                <a:sym typeface="Lato"/>
              </a:rPr>
              <a:t>The data source is from one of vehicle insurance company that based on West Coast of United States in 2011.</a:t>
            </a:r>
            <a:endParaRPr sz="15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14" name="Google Shape;214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45048" y="2116123"/>
            <a:ext cx="1063375" cy="12760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5" name="Google Shape;215;p22"/>
          <p:cNvCxnSpPr/>
          <p:nvPr/>
        </p:nvCxnSpPr>
        <p:spPr>
          <a:xfrm flipH="1" rot="10800000">
            <a:off x="6540275" y="1505838"/>
            <a:ext cx="851400" cy="477000"/>
          </a:xfrm>
          <a:prstGeom prst="bentConnector3">
            <a:avLst>
              <a:gd fmla="val 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6" name="Google Shape;216;p22"/>
          <p:cNvCxnSpPr>
            <a:endCxn id="217" idx="0"/>
          </p:cNvCxnSpPr>
          <p:nvPr/>
        </p:nvCxnSpPr>
        <p:spPr>
          <a:xfrm flipH="1">
            <a:off x="4931400" y="2790225"/>
            <a:ext cx="938700" cy="6480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8" name="Google Shape;218;p22"/>
          <p:cNvCxnSpPr>
            <a:endCxn id="219" idx="0"/>
          </p:cNvCxnSpPr>
          <p:nvPr/>
        </p:nvCxnSpPr>
        <p:spPr>
          <a:xfrm>
            <a:off x="7315475" y="2690925"/>
            <a:ext cx="840900" cy="4995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0" name="Google Shape;220;p22"/>
          <p:cNvSpPr/>
          <p:nvPr/>
        </p:nvSpPr>
        <p:spPr>
          <a:xfrm>
            <a:off x="7409575" y="1114425"/>
            <a:ext cx="1341000" cy="8772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8575">
            <a:solidFill>
              <a:srgbClr val="F4AC3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latin typeface="Lato"/>
                <a:ea typeface="Lato"/>
                <a:cs typeface="Lato"/>
                <a:sym typeface="Lato"/>
              </a:rPr>
              <a:t>24 </a:t>
            </a:r>
            <a:r>
              <a:rPr lang="en-GB" sz="1500">
                <a:latin typeface="Lato"/>
                <a:ea typeface="Lato"/>
                <a:cs typeface="Lato"/>
                <a:sym typeface="Lato"/>
              </a:rPr>
              <a:t>columns, </a:t>
            </a:r>
            <a:r>
              <a:rPr b="1" lang="en-GB" sz="1500">
                <a:latin typeface="Lato"/>
                <a:ea typeface="Lato"/>
                <a:cs typeface="Lato"/>
                <a:sym typeface="Lato"/>
              </a:rPr>
              <a:t>9134 </a:t>
            </a:r>
            <a:r>
              <a:rPr lang="en-GB" sz="1500">
                <a:latin typeface="Lato"/>
                <a:ea typeface="Lato"/>
                <a:cs typeface="Lato"/>
                <a:sym typeface="Lato"/>
              </a:rPr>
              <a:t>rows</a:t>
            </a:r>
            <a:endParaRPr i="1" sz="15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9" name="Google Shape;219;p22"/>
          <p:cNvSpPr/>
          <p:nvPr/>
        </p:nvSpPr>
        <p:spPr>
          <a:xfrm>
            <a:off x="7485875" y="3190425"/>
            <a:ext cx="1341000" cy="8772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8575">
            <a:solidFill>
              <a:srgbClr val="F4AC3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latin typeface="Lato"/>
                <a:ea typeface="Lato"/>
                <a:cs typeface="Lato"/>
                <a:sym typeface="Lato"/>
              </a:rPr>
              <a:t>Nominal, Ordinary, Binary</a:t>
            </a:r>
            <a:endParaRPr i="1" sz="15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7" name="Google Shape;217;p22"/>
          <p:cNvSpPr/>
          <p:nvPr/>
        </p:nvSpPr>
        <p:spPr>
          <a:xfrm>
            <a:off x="3992700" y="3438225"/>
            <a:ext cx="1877400" cy="6735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8575">
            <a:solidFill>
              <a:srgbClr val="F4AC3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latin typeface="Lato"/>
                <a:ea typeface="Lato"/>
                <a:cs typeface="Lato"/>
                <a:sym typeface="Lato"/>
              </a:rPr>
              <a:t>No </a:t>
            </a:r>
            <a:r>
              <a:rPr lang="en-GB" sz="1500">
                <a:latin typeface="Lato"/>
                <a:ea typeface="Lato"/>
                <a:cs typeface="Lato"/>
                <a:sym typeface="Lato"/>
              </a:rPr>
              <a:t>duplicated data,</a:t>
            </a:r>
            <a:endParaRPr sz="15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latin typeface="Lato"/>
                <a:ea typeface="Lato"/>
                <a:cs typeface="Lato"/>
                <a:sym typeface="Lato"/>
              </a:rPr>
              <a:t>No </a:t>
            </a:r>
            <a:r>
              <a:rPr lang="en-GB" sz="1500">
                <a:latin typeface="Lato"/>
                <a:ea typeface="Lato"/>
                <a:cs typeface="Lato"/>
                <a:sym typeface="Lato"/>
              </a:rPr>
              <a:t>missing value</a:t>
            </a:r>
            <a:endParaRPr sz="150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21" name="Google Shape;221;p22"/>
          <p:cNvCxnSpPr>
            <a:stCxn id="222" idx="2"/>
          </p:cNvCxnSpPr>
          <p:nvPr/>
        </p:nvCxnSpPr>
        <p:spPr>
          <a:xfrm flipH="1" rot="-5400000">
            <a:off x="5246250" y="1864825"/>
            <a:ext cx="444000" cy="6975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2" name="Google Shape;222;p22"/>
          <p:cNvSpPr/>
          <p:nvPr/>
        </p:nvSpPr>
        <p:spPr>
          <a:xfrm>
            <a:off x="4264500" y="1318075"/>
            <a:ext cx="1710000" cy="6735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8575">
            <a:solidFill>
              <a:srgbClr val="F4AC3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latin typeface="Lato"/>
                <a:ea typeface="Lato"/>
                <a:cs typeface="Lato"/>
                <a:sym typeface="Lato"/>
              </a:rPr>
              <a:t>Variable Target :</a:t>
            </a:r>
            <a:endParaRPr sz="15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latin typeface="Lato"/>
                <a:ea typeface="Lato"/>
                <a:cs typeface="Lato"/>
                <a:sym typeface="Lato"/>
              </a:rPr>
              <a:t>Response</a:t>
            </a:r>
            <a:endParaRPr b="1" sz="15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>
                <a:solidFill>
                  <a:schemeClr val="lt1"/>
                </a:solidFill>
                <a:latin typeface="Lato Hairline"/>
                <a:ea typeface="Lato Hairline"/>
                <a:cs typeface="Lato Hairline"/>
                <a:sym typeface="Lato Hairline"/>
              </a:rPr>
              <a:t>The </a:t>
            </a:r>
            <a:r>
              <a:rPr b="1" lang="en-GB" sz="4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Finding &amp; </a:t>
            </a:r>
            <a:r>
              <a:rPr lang="en-GB" sz="4000">
                <a:solidFill>
                  <a:schemeClr val="lt1"/>
                </a:solidFill>
                <a:latin typeface="Lato Hairline"/>
                <a:ea typeface="Lato Hairline"/>
                <a:cs typeface="Lato Hairline"/>
                <a:sym typeface="Lato Hairline"/>
              </a:rPr>
              <a:t>The</a:t>
            </a:r>
            <a:r>
              <a:rPr b="1" lang="en-GB" sz="4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Solution</a:t>
            </a:r>
            <a:endParaRPr b="1" sz="4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2F2"/>
        </a:solidFill>
      </p:bgPr>
    </p:bg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4"/>
          <p:cNvSpPr txBox="1"/>
          <p:nvPr>
            <p:ph type="title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>
                <a:solidFill>
                  <a:schemeClr val="lt1"/>
                </a:solidFill>
                <a:latin typeface="Lato Hairline"/>
                <a:ea typeface="Lato Hairline"/>
                <a:cs typeface="Lato Hairline"/>
                <a:sym typeface="Lato Hairline"/>
              </a:rPr>
              <a:t>The </a:t>
            </a:r>
            <a:r>
              <a:rPr b="1" lang="en-GB" sz="4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Exploratory Data Analysis</a:t>
            </a:r>
            <a:endParaRPr b="1" sz="4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chemeClr val="lt1"/>
                </a:solidFill>
                <a:latin typeface="Lato Hairline"/>
                <a:ea typeface="Lato Hairline"/>
                <a:cs typeface="Lato Hairline"/>
                <a:sym typeface="Lato Hairline"/>
              </a:rPr>
              <a:t>The </a:t>
            </a:r>
            <a:r>
              <a:rPr b="1" lang="en-GB" sz="2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Finding &amp; </a:t>
            </a:r>
            <a:r>
              <a:rPr lang="en-GB" sz="2200">
                <a:solidFill>
                  <a:schemeClr val="lt1"/>
                </a:solidFill>
                <a:latin typeface="Lato Hairline"/>
                <a:ea typeface="Lato Hairline"/>
                <a:cs typeface="Lato Hairline"/>
                <a:sym typeface="Lato Hairline"/>
              </a:rPr>
              <a:t>The</a:t>
            </a:r>
            <a:r>
              <a:rPr b="1" lang="en-GB" sz="2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Solution</a:t>
            </a:r>
            <a:endParaRPr b="1" sz="2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33" name="Google Shape;233;p24"/>
          <p:cNvCxnSpPr/>
          <p:nvPr/>
        </p:nvCxnSpPr>
        <p:spPr>
          <a:xfrm flipH="1" rot="10800000">
            <a:off x="3181050" y="2716950"/>
            <a:ext cx="2781900" cy="144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5"/>
          <p:cNvSpPr/>
          <p:nvPr/>
        </p:nvSpPr>
        <p:spPr>
          <a:xfrm>
            <a:off x="0" y="75"/>
            <a:ext cx="4572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39" name="Google Shape;239;p25"/>
          <p:cNvSpPr txBox="1"/>
          <p:nvPr/>
        </p:nvSpPr>
        <p:spPr>
          <a:xfrm>
            <a:off x="4819950" y="1712850"/>
            <a:ext cx="41526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latin typeface="Lato"/>
                <a:ea typeface="Lato"/>
                <a:cs typeface="Lato"/>
                <a:sym typeface="Lato"/>
              </a:rPr>
              <a:t>In general, the company given 1308 (</a:t>
            </a:r>
            <a:r>
              <a:rPr b="1" lang="en-GB" sz="2000">
                <a:latin typeface="Lato"/>
                <a:ea typeface="Lato"/>
                <a:cs typeface="Lato"/>
                <a:sym typeface="Lato"/>
              </a:rPr>
              <a:t>14.32%)</a:t>
            </a:r>
            <a:r>
              <a:rPr lang="en-GB" sz="2000">
                <a:latin typeface="Lato"/>
                <a:ea typeface="Lato"/>
                <a:cs typeface="Lato"/>
                <a:sym typeface="Lato"/>
              </a:rPr>
              <a:t> </a:t>
            </a:r>
            <a:r>
              <a:rPr b="1" lang="en-GB" sz="2000">
                <a:latin typeface="Lato"/>
                <a:ea typeface="Lato"/>
                <a:cs typeface="Lato"/>
                <a:sym typeface="Lato"/>
              </a:rPr>
              <a:t>Yes Response</a:t>
            </a:r>
            <a:r>
              <a:rPr lang="en-GB" sz="2000">
                <a:latin typeface="Lato"/>
                <a:ea typeface="Lato"/>
                <a:cs typeface="Lato"/>
                <a:sym typeface="Lato"/>
              </a:rPr>
              <a:t> from 9134</a:t>
            </a:r>
            <a:r>
              <a:rPr lang="en-GB" sz="2000">
                <a:latin typeface="Lato"/>
                <a:ea typeface="Lato"/>
                <a:cs typeface="Lato"/>
                <a:sym typeface="Lato"/>
              </a:rPr>
              <a:t> candidates customer in 2011</a:t>
            </a:r>
            <a:endParaRPr sz="200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40" name="Google Shape;240;p25"/>
          <p:cNvCxnSpPr/>
          <p:nvPr/>
        </p:nvCxnSpPr>
        <p:spPr>
          <a:xfrm flipH="1" rot="10800000">
            <a:off x="4845900" y="2975000"/>
            <a:ext cx="4019400" cy="17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1" name="Google Shape;241;p25"/>
          <p:cNvSpPr txBox="1"/>
          <p:nvPr/>
        </p:nvSpPr>
        <p:spPr>
          <a:xfrm>
            <a:off x="4819950" y="3160650"/>
            <a:ext cx="4152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latin typeface="Lato"/>
                <a:ea typeface="Lato"/>
                <a:cs typeface="Lato"/>
                <a:sym typeface="Lato"/>
              </a:rPr>
              <a:t>Many of candidate customer is unsuitable with the preliminary of vehicle insurance</a:t>
            </a:r>
            <a:endParaRPr sz="150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42" name="Google Shape;242;p25"/>
          <p:cNvCxnSpPr/>
          <p:nvPr/>
        </p:nvCxnSpPr>
        <p:spPr>
          <a:xfrm>
            <a:off x="6079331" y="392174"/>
            <a:ext cx="3064800" cy="0"/>
          </a:xfrm>
          <a:prstGeom prst="straightConnector1">
            <a:avLst/>
          </a:prstGeom>
          <a:noFill/>
          <a:ln cap="flat" cmpd="sng" w="9525">
            <a:solidFill>
              <a:srgbClr val="4E79A6"/>
            </a:solidFill>
            <a:prstDash val="solid"/>
            <a:miter lim="800000"/>
            <a:headEnd len="med" w="med" type="oval"/>
            <a:tailEnd len="sm" w="sm" type="none"/>
          </a:ln>
        </p:spPr>
      </p:cxnSp>
      <p:sp>
        <p:nvSpPr>
          <p:cNvPr id="243" name="Google Shape;243;p25"/>
          <p:cNvSpPr txBox="1"/>
          <p:nvPr/>
        </p:nvSpPr>
        <p:spPr>
          <a:xfrm>
            <a:off x="171450" y="219075"/>
            <a:ext cx="88011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100"/>
              <a:buFont typeface="Century Gothic"/>
              <a:buNone/>
            </a:pPr>
            <a:r>
              <a:rPr lang="en-GB" sz="25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rPr>
              <a:t>In </a:t>
            </a:r>
            <a:r>
              <a:rPr lang="en-GB" sz="2500">
                <a:solidFill>
                  <a:schemeClr val="dk1"/>
                </a:solidFill>
                <a:latin typeface="Lato Hairline"/>
                <a:ea typeface="Lato Hairline"/>
                <a:cs typeface="Lato Hairline"/>
                <a:sym typeface="Lato Hairline"/>
              </a:rPr>
              <a:t>The </a:t>
            </a:r>
            <a:r>
              <a:rPr lang="en-GB" sz="25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rPr>
              <a:t>General</a:t>
            </a:r>
            <a:endParaRPr sz="2500">
              <a:solidFill>
                <a:schemeClr val="dk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cxnSp>
        <p:nvCxnSpPr>
          <p:cNvPr id="244" name="Google Shape;244;p25"/>
          <p:cNvCxnSpPr/>
          <p:nvPr/>
        </p:nvCxnSpPr>
        <p:spPr>
          <a:xfrm>
            <a:off x="0" y="392174"/>
            <a:ext cx="3064800" cy="0"/>
          </a:xfrm>
          <a:prstGeom prst="straightConnector1">
            <a:avLst/>
          </a:prstGeom>
          <a:noFill/>
          <a:ln cap="flat" cmpd="sng" w="9525">
            <a:solidFill>
              <a:srgbClr val="4E79A6"/>
            </a:solidFill>
            <a:prstDash val="solid"/>
            <a:miter lim="800000"/>
            <a:headEnd len="sm" w="sm" type="none"/>
            <a:tailEnd len="med" w="med" type="oval"/>
          </a:ln>
        </p:spPr>
      </p:cxnSp>
      <p:pic>
        <p:nvPicPr>
          <p:cNvPr id="245" name="Google Shape;24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2700" y="800913"/>
            <a:ext cx="2952750" cy="3781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6"/>
          <p:cNvSpPr/>
          <p:nvPr/>
        </p:nvSpPr>
        <p:spPr>
          <a:xfrm>
            <a:off x="0" y="787200"/>
            <a:ext cx="9144000" cy="27372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251" name="Google Shape;251;p26"/>
          <p:cNvCxnSpPr/>
          <p:nvPr/>
        </p:nvCxnSpPr>
        <p:spPr>
          <a:xfrm>
            <a:off x="6304000" y="386825"/>
            <a:ext cx="2840100" cy="5400"/>
          </a:xfrm>
          <a:prstGeom prst="straightConnector1">
            <a:avLst/>
          </a:prstGeom>
          <a:noFill/>
          <a:ln cap="flat" cmpd="sng" w="9525">
            <a:solidFill>
              <a:srgbClr val="4E79A6"/>
            </a:solidFill>
            <a:prstDash val="solid"/>
            <a:miter lim="800000"/>
            <a:headEnd len="med" w="med" type="oval"/>
            <a:tailEnd len="sm" w="sm" type="none"/>
          </a:ln>
        </p:spPr>
      </p:cxnSp>
      <p:sp>
        <p:nvSpPr>
          <p:cNvPr id="252" name="Google Shape;252;p26"/>
          <p:cNvSpPr txBox="1"/>
          <p:nvPr/>
        </p:nvSpPr>
        <p:spPr>
          <a:xfrm>
            <a:off x="171450" y="219075"/>
            <a:ext cx="88011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100"/>
              <a:buFont typeface="Century Gothic"/>
              <a:buNone/>
            </a:pPr>
            <a:r>
              <a:rPr lang="en-GB" sz="25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rPr>
              <a:t>Dive In (Demography)</a:t>
            </a:r>
            <a:endParaRPr sz="2500">
              <a:solidFill>
                <a:schemeClr val="dk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cxnSp>
        <p:nvCxnSpPr>
          <p:cNvPr id="253" name="Google Shape;253;p26"/>
          <p:cNvCxnSpPr/>
          <p:nvPr/>
        </p:nvCxnSpPr>
        <p:spPr>
          <a:xfrm flipH="1" rot="10800000">
            <a:off x="0" y="372374"/>
            <a:ext cx="2879700" cy="19800"/>
          </a:xfrm>
          <a:prstGeom prst="straightConnector1">
            <a:avLst/>
          </a:prstGeom>
          <a:noFill/>
          <a:ln cap="flat" cmpd="sng" w="9525">
            <a:solidFill>
              <a:srgbClr val="4E79A6"/>
            </a:solidFill>
            <a:prstDash val="solid"/>
            <a:miter lim="800000"/>
            <a:headEnd len="sm" w="sm" type="none"/>
            <a:tailEnd len="med" w="med" type="oval"/>
          </a:ln>
        </p:spPr>
      </p:cxnSp>
      <p:pic>
        <p:nvPicPr>
          <p:cNvPr id="254" name="Google Shape;254;p26"/>
          <p:cNvPicPr preferRelativeResize="0"/>
          <p:nvPr/>
        </p:nvPicPr>
        <p:blipFill rotWithShape="1">
          <a:blip r:embed="rId3">
            <a:alphaModFix/>
          </a:blip>
          <a:srcRect b="0" l="0" r="58609" t="0"/>
          <a:stretch/>
        </p:blipFill>
        <p:spPr>
          <a:xfrm>
            <a:off x="552450" y="863399"/>
            <a:ext cx="2596948" cy="25969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5" name="Google Shape;255;p26"/>
          <p:cNvCxnSpPr/>
          <p:nvPr/>
        </p:nvCxnSpPr>
        <p:spPr>
          <a:xfrm rot="10800000">
            <a:off x="3982925" y="3981825"/>
            <a:ext cx="0" cy="823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6" name="Google Shape;256;p26"/>
          <p:cNvSpPr txBox="1"/>
          <p:nvPr/>
        </p:nvSpPr>
        <p:spPr>
          <a:xfrm>
            <a:off x="883250" y="3589925"/>
            <a:ext cx="22662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>
                <a:solidFill>
                  <a:srgbClr val="008680"/>
                </a:solidFill>
                <a:latin typeface="Lato Black"/>
                <a:ea typeface="Lato Black"/>
                <a:cs typeface="Lato Black"/>
                <a:sym typeface="Lato Black"/>
              </a:rPr>
              <a:t>Suburban </a:t>
            </a:r>
            <a:r>
              <a:rPr lang="en-GB" sz="1700">
                <a:solidFill>
                  <a:srgbClr val="008680"/>
                </a:solidFill>
                <a:latin typeface="Lato"/>
                <a:ea typeface="Lato"/>
                <a:cs typeface="Lato"/>
                <a:sym typeface="Lato"/>
              </a:rPr>
              <a:t>area</a:t>
            </a:r>
            <a:endParaRPr sz="2500">
              <a:solidFill>
                <a:srgbClr val="008680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57" name="Google Shape;257;p26"/>
          <p:cNvSpPr txBox="1"/>
          <p:nvPr/>
        </p:nvSpPr>
        <p:spPr>
          <a:xfrm>
            <a:off x="293750" y="4082625"/>
            <a:ext cx="32880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latin typeface="Lato"/>
                <a:ea typeface="Lato"/>
                <a:cs typeface="Lato"/>
                <a:sym typeface="Lato"/>
              </a:rPr>
              <a:t>had the most yes percentage </a:t>
            </a:r>
            <a:r>
              <a:rPr lang="en-GB" sz="1500">
                <a:latin typeface="Lato Black"/>
                <a:ea typeface="Lato Black"/>
                <a:cs typeface="Lato Black"/>
                <a:sym typeface="Lato Black"/>
              </a:rPr>
              <a:t>area</a:t>
            </a:r>
            <a:r>
              <a:rPr lang="en-GB" sz="1500">
                <a:latin typeface="Lato"/>
                <a:ea typeface="Lato"/>
                <a:cs typeface="Lato"/>
                <a:sym typeface="Lato"/>
              </a:rPr>
              <a:t> in each region on </a:t>
            </a:r>
            <a:r>
              <a:rPr lang="en-GB" sz="1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West Coast of United States in 2011</a:t>
            </a:r>
            <a:endParaRPr sz="15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8" name="Google Shape;258;p26"/>
          <p:cNvSpPr txBox="1"/>
          <p:nvPr/>
        </p:nvSpPr>
        <p:spPr>
          <a:xfrm>
            <a:off x="4318125" y="3589925"/>
            <a:ext cx="46545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>
                <a:solidFill>
                  <a:srgbClr val="F3AC3D"/>
                </a:solidFill>
                <a:latin typeface="Lato Black"/>
                <a:ea typeface="Lato Black"/>
                <a:cs typeface="Lato Black"/>
                <a:sym typeface="Lato Black"/>
              </a:rPr>
              <a:t>Rural vs Urban </a:t>
            </a:r>
            <a:r>
              <a:rPr lang="en-GB" sz="1700">
                <a:solidFill>
                  <a:srgbClr val="F3AC3D"/>
                </a:solidFill>
                <a:latin typeface="Lato"/>
                <a:ea typeface="Lato"/>
                <a:cs typeface="Lato"/>
                <a:sym typeface="Lato"/>
              </a:rPr>
              <a:t>area</a:t>
            </a:r>
            <a:endParaRPr sz="2500">
              <a:solidFill>
                <a:srgbClr val="F3AC3D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59" name="Google Shape;259;p26"/>
          <p:cNvSpPr txBox="1"/>
          <p:nvPr/>
        </p:nvSpPr>
        <p:spPr>
          <a:xfrm>
            <a:off x="4318125" y="4082625"/>
            <a:ext cx="46545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latin typeface="Lato"/>
                <a:ea typeface="Lato"/>
                <a:cs typeface="Lato"/>
                <a:sym typeface="Lato"/>
              </a:rPr>
              <a:t>Rural area likely has more yes percentage than Urban, this </a:t>
            </a:r>
            <a:r>
              <a:rPr lang="en-GB" sz="1500">
                <a:latin typeface="Lato"/>
                <a:ea typeface="Lato"/>
                <a:cs typeface="Lato"/>
                <a:sym typeface="Lato"/>
              </a:rPr>
              <a:t>might be</a:t>
            </a:r>
            <a:r>
              <a:rPr lang="en-GB" sz="1500">
                <a:latin typeface="Lato"/>
                <a:ea typeface="Lato"/>
                <a:cs typeface="Lato"/>
                <a:sym typeface="Lato"/>
              </a:rPr>
              <a:t> because commonly vehicle incident in US is happened in Urban area</a:t>
            </a:r>
            <a:endParaRPr sz="15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60" name="Google Shape;260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3749" y="3628275"/>
            <a:ext cx="589506" cy="4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70520" y="934850"/>
            <a:ext cx="4058855" cy="2441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27"/>
          <p:cNvSpPr/>
          <p:nvPr/>
        </p:nvSpPr>
        <p:spPr>
          <a:xfrm>
            <a:off x="0" y="787200"/>
            <a:ext cx="9144000" cy="27372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267" name="Google Shape;26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38400"/>
            <a:ext cx="3717238" cy="2265200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27"/>
          <p:cNvSpPr txBox="1"/>
          <p:nvPr/>
        </p:nvSpPr>
        <p:spPr>
          <a:xfrm>
            <a:off x="418775" y="4070325"/>
            <a:ext cx="37173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had</a:t>
            </a:r>
            <a:r>
              <a:rPr lang="en-GB" sz="1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the most yes percentage in each </a:t>
            </a:r>
            <a:r>
              <a:rPr lang="en-GB" sz="15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rPr>
              <a:t>Gender &amp; Marital Status</a:t>
            </a:r>
            <a:r>
              <a:rPr lang="en-GB" sz="1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of candidate customer </a:t>
            </a:r>
            <a:endParaRPr sz="150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69" name="Google Shape;269;p27"/>
          <p:cNvCxnSpPr/>
          <p:nvPr/>
        </p:nvCxnSpPr>
        <p:spPr>
          <a:xfrm flipH="1" rot="10800000">
            <a:off x="5888525" y="392175"/>
            <a:ext cx="3255600" cy="9000"/>
          </a:xfrm>
          <a:prstGeom prst="straightConnector1">
            <a:avLst/>
          </a:prstGeom>
          <a:noFill/>
          <a:ln cap="flat" cmpd="sng" w="9525">
            <a:solidFill>
              <a:srgbClr val="4E79A6"/>
            </a:solidFill>
            <a:prstDash val="solid"/>
            <a:miter lim="800000"/>
            <a:headEnd len="med" w="med" type="oval"/>
            <a:tailEnd len="sm" w="sm" type="none"/>
          </a:ln>
        </p:spPr>
      </p:cxnSp>
      <p:sp>
        <p:nvSpPr>
          <p:cNvPr id="270" name="Google Shape;270;p27"/>
          <p:cNvSpPr txBox="1"/>
          <p:nvPr/>
        </p:nvSpPr>
        <p:spPr>
          <a:xfrm>
            <a:off x="171450" y="219075"/>
            <a:ext cx="88011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100"/>
              <a:buFont typeface="Century Gothic"/>
              <a:buNone/>
            </a:pPr>
            <a:r>
              <a:rPr lang="en-GB" sz="25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rPr>
              <a:t>Dive In (</a:t>
            </a:r>
            <a:r>
              <a:rPr lang="en-GB" sz="25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rPr>
              <a:t>Statuses</a:t>
            </a:r>
            <a:r>
              <a:rPr lang="en-GB" sz="25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rPr>
              <a:t>)</a:t>
            </a:r>
            <a:endParaRPr sz="2500">
              <a:solidFill>
                <a:schemeClr val="dk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cxnSp>
        <p:nvCxnSpPr>
          <p:cNvPr id="271" name="Google Shape;271;p27"/>
          <p:cNvCxnSpPr/>
          <p:nvPr/>
        </p:nvCxnSpPr>
        <p:spPr>
          <a:xfrm>
            <a:off x="0" y="392174"/>
            <a:ext cx="3209400" cy="9000"/>
          </a:xfrm>
          <a:prstGeom prst="straightConnector1">
            <a:avLst/>
          </a:prstGeom>
          <a:noFill/>
          <a:ln cap="flat" cmpd="sng" w="9525">
            <a:solidFill>
              <a:srgbClr val="4E79A6"/>
            </a:solidFill>
            <a:prstDash val="solid"/>
            <a:miter lim="800000"/>
            <a:headEnd len="sm" w="sm" type="none"/>
            <a:tailEnd len="med" w="med" type="oval"/>
          </a:ln>
        </p:spPr>
      </p:cxnSp>
      <p:cxnSp>
        <p:nvCxnSpPr>
          <p:cNvPr id="272" name="Google Shape;272;p27"/>
          <p:cNvCxnSpPr/>
          <p:nvPr/>
        </p:nvCxnSpPr>
        <p:spPr>
          <a:xfrm rot="10800000">
            <a:off x="4441400" y="3981825"/>
            <a:ext cx="0" cy="823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3" name="Google Shape;273;p27"/>
          <p:cNvSpPr txBox="1"/>
          <p:nvPr/>
        </p:nvSpPr>
        <p:spPr>
          <a:xfrm>
            <a:off x="941975" y="3589925"/>
            <a:ext cx="27546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>
                <a:solidFill>
                  <a:srgbClr val="008680"/>
                </a:solidFill>
                <a:latin typeface="Lato Black"/>
                <a:ea typeface="Lato Black"/>
                <a:cs typeface="Lato Black"/>
                <a:sym typeface="Lato Black"/>
              </a:rPr>
              <a:t>Married </a:t>
            </a:r>
            <a:r>
              <a:rPr lang="en-GB" sz="1700">
                <a:solidFill>
                  <a:srgbClr val="008680"/>
                </a:solidFill>
                <a:latin typeface="Lato"/>
                <a:ea typeface="Lato"/>
                <a:cs typeface="Lato"/>
                <a:sym typeface="Lato"/>
              </a:rPr>
              <a:t>status</a:t>
            </a:r>
            <a:endParaRPr sz="1700">
              <a:solidFill>
                <a:srgbClr val="00868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74" name="Google Shape;274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8774" y="3628275"/>
            <a:ext cx="589506" cy="492700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7"/>
          <p:cNvSpPr txBox="1"/>
          <p:nvPr/>
        </p:nvSpPr>
        <p:spPr>
          <a:xfrm>
            <a:off x="5679925" y="3589925"/>
            <a:ext cx="27546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>
                <a:solidFill>
                  <a:srgbClr val="008680"/>
                </a:solidFill>
                <a:latin typeface="Lato Black"/>
                <a:ea typeface="Lato Black"/>
                <a:cs typeface="Lato Black"/>
                <a:sym typeface="Lato Black"/>
              </a:rPr>
              <a:t>Employed </a:t>
            </a:r>
            <a:r>
              <a:rPr lang="en-GB" sz="1700">
                <a:solidFill>
                  <a:srgbClr val="008680"/>
                </a:solidFill>
                <a:latin typeface="Lato"/>
                <a:ea typeface="Lato"/>
                <a:cs typeface="Lato"/>
                <a:sym typeface="Lato"/>
              </a:rPr>
              <a:t>status</a:t>
            </a:r>
            <a:endParaRPr sz="1700">
              <a:solidFill>
                <a:srgbClr val="008680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pic>
        <p:nvPicPr>
          <p:cNvPr id="276" name="Google Shape;276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90424" y="3628275"/>
            <a:ext cx="589506" cy="492700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27"/>
          <p:cNvSpPr txBox="1"/>
          <p:nvPr/>
        </p:nvSpPr>
        <p:spPr>
          <a:xfrm>
            <a:off x="5101675" y="4070325"/>
            <a:ext cx="35664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had</a:t>
            </a:r>
            <a:r>
              <a:rPr lang="en-GB" sz="1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the most yes in each  </a:t>
            </a:r>
            <a:r>
              <a:rPr lang="en-GB" sz="15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rPr>
              <a:t>Education &amp; Employment</a:t>
            </a:r>
            <a:r>
              <a:rPr b="1" lang="en-GB" sz="1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GB" sz="1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status of</a:t>
            </a:r>
            <a:r>
              <a:rPr lang="en-GB" sz="1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candidate customer </a:t>
            </a:r>
            <a:endParaRPr sz="15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78" name="Google Shape;278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29375" y="1061151"/>
            <a:ext cx="5043175" cy="2265207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27"/>
          <p:cNvSpPr/>
          <p:nvPr/>
        </p:nvSpPr>
        <p:spPr>
          <a:xfrm>
            <a:off x="171450" y="1027300"/>
            <a:ext cx="1318500" cy="492600"/>
          </a:xfrm>
          <a:prstGeom prst="rect">
            <a:avLst/>
          </a:prstGeom>
          <a:noFill/>
          <a:ln cap="flat" cmpd="sng" w="9525">
            <a:solidFill>
              <a:srgbClr val="DC2B4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28"/>
          <p:cNvSpPr/>
          <p:nvPr/>
        </p:nvSpPr>
        <p:spPr>
          <a:xfrm>
            <a:off x="0" y="787200"/>
            <a:ext cx="9144000" cy="27372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285" name="Google Shape;285;p28"/>
          <p:cNvCxnSpPr/>
          <p:nvPr/>
        </p:nvCxnSpPr>
        <p:spPr>
          <a:xfrm flipH="1" rot="10800000">
            <a:off x="6189400" y="392400"/>
            <a:ext cx="2955000" cy="23100"/>
          </a:xfrm>
          <a:prstGeom prst="straightConnector1">
            <a:avLst/>
          </a:prstGeom>
          <a:noFill/>
          <a:ln cap="flat" cmpd="sng" w="9525">
            <a:solidFill>
              <a:srgbClr val="4E79A6"/>
            </a:solidFill>
            <a:prstDash val="solid"/>
            <a:miter lim="800000"/>
            <a:headEnd len="med" w="med" type="oval"/>
            <a:tailEnd len="sm" w="sm" type="none"/>
          </a:ln>
        </p:spPr>
      </p:cxnSp>
      <p:sp>
        <p:nvSpPr>
          <p:cNvPr id="286" name="Google Shape;286;p28"/>
          <p:cNvSpPr txBox="1"/>
          <p:nvPr/>
        </p:nvSpPr>
        <p:spPr>
          <a:xfrm>
            <a:off x="171450" y="219075"/>
            <a:ext cx="88011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100"/>
              <a:buFont typeface="Century Gothic"/>
              <a:buNone/>
            </a:pPr>
            <a:r>
              <a:rPr lang="en-GB" sz="25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rPr>
              <a:t>Dive In (Type of Car)</a:t>
            </a:r>
            <a:endParaRPr sz="2500">
              <a:solidFill>
                <a:schemeClr val="dk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cxnSp>
        <p:nvCxnSpPr>
          <p:cNvPr id="287" name="Google Shape;287;p28"/>
          <p:cNvCxnSpPr/>
          <p:nvPr/>
        </p:nvCxnSpPr>
        <p:spPr>
          <a:xfrm flipH="1" rot="10800000">
            <a:off x="0" y="372374"/>
            <a:ext cx="2894100" cy="19800"/>
          </a:xfrm>
          <a:prstGeom prst="straightConnector1">
            <a:avLst/>
          </a:prstGeom>
          <a:noFill/>
          <a:ln cap="flat" cmpd="sng" w="9525">
            <a:solidFill>
              <a:srgbClr val="4E79A6"/>
            </a:solidFill>
            <a:prstDash val="solid"/>
            <a:miter lim="800000"/>
            <a:headEnd len="sm" w="sm" type="none"/>
            <a:tailEnd len="med" w="med" type="oval"/>
          </a:ln>
        </p:spPr>
      </p:cxnSp>
      <p:sp>
        <p:nvSpPr>
          <p:cNvPr id="288" name="Google Shape;288;p28"/>
          <p:cNvSpPr txBox="1"/>
          <p:nvPr/>
        </p:nvSpPr>
        <p:spPr>
          <a:xfrm>
            <a:off x="657125" y="3589925"/>
            <a:ext cx="41418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>
                <a:solidFill>
                  <a:srgbClr val="008680"/>
                </a:solidFill>
                <a:latin typeface="Lato Black"/>
                <a:ea typeface="Lato Black"/>
                <a:cs typeface="Lato Black"/>
                <a:sym typeface="Lato Black"/>
              </a:rPr>
              <a:t>Four-Door &amp; Medsize </a:t>
            </a:r>
            <a:r>
              <a:rPr lang="en-GB" sz="1700">
                <a:solidFill>
                  <a:srgbClr val="008680"/>
                </a:solidFill>
                <a:latin typeface="Lato"/>
                <a:ea typeface="Lato"/>
                <a:cs typeface="Lato"/>
                <a:sym typeface="Lato"/>
              </a:rPr>
              <a:t>Car</a:t>
            </a:r>
            <a:endParaRPr sz="2500">
              <a:solidFill>
                <a:srgbClr val="008680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89" name="Google Shape;289;p28"/>
          <p:cNvSpPr txBox="1"/>
          <p:nvPr/>
        </p:nvSpPr>
        <p:spPr>
          <a:xfrm>
            <a:off x="217550" y="4082625"/>
            <a:ext cx="4141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latin typeface="Lato"/>
                <a:ea typeface="Lato"/>
                <a:cs typeface="Lato"/>
                <a:sym typeface="Lato"/>
              </a:rPr>
              <a:t>Had</a:t>
            </a:r>
            <a:r>
              <a:rPr lang="en-GB" sz="1500">
                <a:latin typeface="Lato"/>
                <a:ea typeface="Lato"/>
                <a:cs typeface="Lato"/>
                <a:sym typeface="Lato"/>
              </a:rPr>
              <a:t> the most yes percentage in each type of car </a:t>
            </a:r>
            <a:r>
              <a:rPr lang="en-GB" sz="1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(</a:t>
            </a:r>
            <a:r>
              <a:rPr lang="en-GB" sz="15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rPr>
              <a:t>Class &amp; Size</a:t>
            </a:r>
            <a:r>
              <a:rPr lang="en-GB" sz="1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)</a:t>
            </a:r>
            <a:endParaRPr sz="15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0" name="Google Shape;290;p28"/>
          <p:cNvSpPr txBox="1"/>
          <p:nvPr/>
        </p:nvSpPr>
        <p:spPr>
          <a:xfrm>
            <a:off x="4708500" y="3589925"/>
            <a:ext cx="46545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>
                <a:solidFill>
                  <a:srgbClr val="F3AC3D"/>
                </a:solidFill>
                <a:latin typeface="Lato Black"/>
                <a:ea typeface="Lato Black"/>
                <a:cs typeface="Lato Black"/>
                <a:sym typeface="Lato Black"/>
              </a:rPr>
              <a:t>Luxury </a:t>
            </a:r>
            <a:r>
              <a:rPr lang="en-GB" sz="1700">
                <a:solidFill>
                  <a:srgbClr val="F3AC3D"/>
                </a:solidFill>
                <a:latin typeface="Lato"/>
                <a:ea typeface="Lato"/>
                <a:cs typeface="Lato"/>
                <a:sym typeface="Lato"/>
              </a:rPr>
              <a:t>Car</a:t>
            </a:r>
            <a:endParaRPr sz="1700">
              <a:solidFill>
                <a:srgbClr val="F3AC3D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1" name="Google Shape;291;p28"/>
          <p:cNvSpPr txBox="1"/>
          <p:nvPr/>
        </p:nvSpPr>
        <p:spPr>
          <a:xfrm>
            <a:off x="4708500" y="4082625"/>
            <a:ext cx="4264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latin typeface="Lato"/>
                <a:ea typeface="Lato"/>
                <a:cs typeface="Lato"/>
                <a:sym typeface="Lato"/>
              </a:rPr>
              <a:t>Most of Luxury Car &amp; SUV had the big amount of Monthly Premium Auto</a:t>
            </a:r>
            <a:endParaRPr sz="15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92" name="Google Shape;29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362" y="3666625"/>
            <a:ext cx="589506" cy="492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3" name="Google Shape;293;p28"/>
          <p:cNvCxnSpPr/>
          <p:nvPr/>
        </p:nvCxnSpPr>
        <p:spPr>
          <a:xfrm rot="10800000">
            <a:off x="4572000" y="4021125"/>
            <a:ext cx="0" cy="823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94" name="Google Shape;294;p28"/>
          <p:cNvPicPr preferRelativeResize="0"/>
          <p:nvPr/>
        </p:nvPicPr>
        <p:blipFill rotWithShape="1">
          <a:blip r:embed="rId4">
            <a:alphaModFix/>
          </a:blip>
          <a:srcRect b="4941" l="0" r="34781" t="3541"/>
          <a:stretch/>
        </p:blipFill>
        <p:spPr>
          <a:xfrm>
            <a:off x="61875" y="892575"/>
            <a:ext cx="4572002" cy="257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85925" y="2641124"/>
            <a:ext cx="589525" cy="7689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58050" y="953100"/>
            <a:ext cx="2166900" cy="2432882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28"/>
          <p:cNvSpPr txBox="1"/>
          <p:nvPr/>
        </p:nvSpPr>
        <p:spPr>
          <a:xfrm>
            <a:off x="7063350" y="939600"/>
            <a:ext cx="19950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>
                <a:solidFill>
                  <a:srgbClr val="008680"/>
                </a:solidFill>
                <a:latin typeface="Lato Black"/>
                <a:ea typeface="Lato Black"/>
                <a:cs typeface="Lato Black"/>
                <a:sym typeface="Lato Black"/>
              </a:rPr>
              <a:t>Vehicle Size</a:t>
            </a:r>
            <a:endParaRPr sz="2500">
              <a:solidFill>
                <a:srgbClr val="008680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pic>
        <p:nvPicPr>
          <p:cNvPr id="298" name="Google Shape;298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632300" y="1275900"/>
            <a:ext cx="2278200" cy="1699106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28"/>
          <p:cNvSpPr txBox="1"/>
          <p:nvPr/>
        </p:nvSpPr>
        <p:spPr>
          <a:xfrm>
            <a:off x="4756650" y="939600"/>
            <a:ext cx="22782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>
                <a:solidFill>
                  <a:srgbClr val="4E79A6"/>
                </a:solidFill>
                <a:latin typeface="Lato Black"/>
                <a:ea typeface="Lato Black"/>
                <a:cs typeface="Lato Black"/>
                <a:sym typeface="Lato Black"/>
              </a:rPr>
              <a:t>Vehicle Class</a:t>
            </a:r>
            <a:endParaRPr sz="2500">
              <a:solidFill>
                <a:srgbClr val="4E79A6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29"/>
          <p:cNvSpPr/>
          <p:nvPr/>
        </p:nvSpPr>
        <p:spPr>
          <a:xfrm>
            <a:off x="0" y="787200"/>
            <a:ext cx="9144000" cy="27372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305" name="Google Shape;305;p29"/>
          <p:cNvCxnSpPr/>
          <p:nvPr/>
        </p:nvCxnSpPr>
        <p:spPr>
          <a:xfrm flipH="1" rot="10800000">
            <a:off x="6647875" y="392325"/>
            <a:ext cx="2496600" cy="37500"/>
          </a:xfrm>
          <a:prstGeom prst="straightConnector1">
            <a:avLst/>
          </a:prstGeom>
          <a:noFill/>
          <a:ln cap="flat" cmpd="sng" w="9525">
            <a:solidFill>
              <a:srgbClr val="4E79A6"/>
            </a:solidFill>
            <a:prstDash val="solid"/>
            <a:miter lim="800000"/>
            <a:headEnd len="med" w="med" type="oval"/>
            <a:tailEnd len="sm" w="sm" type="none"/>
          </a:ln>
        </p:spPr>
      </p:cxnSp>
      <p:sp>
        <p:nvSpPr>
          <p:cNvPr id="306" name="Google Shape;306;p29"/>
          <p:cNvSpPr txBox="1"/>
          <p:nvPr/>
        </p:nvSpPr>
        <p:spPr>
          <a:xfrm>
            <a:off x="171450" y="219075"/>
            <a:ext cx="88011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100"/>
              <a:buFont typeface="Century Gothic"/>
              <a:buNone/>
            </a:pPr>
            <a:r>
              <a:rPr lang="en-GB" sz="25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rPr>
              <a:t>Dive In (Type of Marketing)</a:t>
            </a:r>
            <a:endParaRPr sz="2500">
              <a:solidFill>
                <a:schemeClr val="dk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cxnSp>
        <p:nvCxnSpPr>
          <p:cNvPr id="307" name="Google Shape;307;p29"/>
          <p:cNvCxnSpPr/>
          <p:nvPr/>
        </p:nvCxnSpPr>
        <p:spPr>
          <a:xfrm flipH="1" rot="10800000">
            <a:off x="0" y="386774"/>
            <a:ext cx="2521500" cy="5400"/>
          </a:xfrm>
          <a:prstGeom prst="straightConnector1">
            <a:avLst/>
          </a:prstGeom>
          <a:noFill/>
          <a:ln cap="flat" cmpd="sng" w="9525">
            <a:solidFill>
              <a:srgbClr val="4E79A6"/>
            </a:solidFill>
            <a:prstDash val="solid"/>
            <a:miter lim="800000"/>
            <a:headEnd len="sm" w="sm" type="none"/>
            <a:tailEnd len="med" w="med" type="oval"/>
          </a:ln>
        </p:spPr>
      </p:cxnSp>
      <p:sp>
        <p:nvSpPr>
          <p:cNvPr id="308" name="Google Shape;308;p29"/>
          <p:cNvSpPr txBox="1"/>
          <p:nvPr/>
        </p:nvSpPr>
        <p:spPr>
          <a:xfrm>
            <a:off x="352325" y="3589925"/>
            <a:ext cx="41418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>
                <a:solidFill>
                  <a:srgbClr val="008680"/>
                </a:solidFill>
                <a:latin typeface="Lato Black"/>
                <a:ea typeface="Lato Black"/>
                <a:cs typeface="Lato Black"/>
                <a:sym typeface="Lato Black"/>
              </a:rPr>
              <a:t>Agent </a:t>
            </a:r>
            <a:r>
              <a:rPr lang="en-GB" sz="1700">
                <a:solidFill>
                  <a:srgbClr val="008680"/>
                </a:solidFill>
                <a:latin typeface="Lato"/>
                <a:ea typeface="Lato"/>
                <a:cs typeface="Lato"/>
                <a:sym typeface="Lato"/>
              </a:rPr>
              <a:t>Approach</a:t>
            </a:r>
            <a:endParaRPr sz="1700">
              <a:solidFill>
                <a:srgbClr val="00868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9" name="Google Shape;309;p29"/>
          <p:cNvSpPr txBox="1"/>
          <p:nvPr/>
        </p:nvSpPr>
        <p:spPr>
          <a:xfrm>
            <a:off x="-11050" y="4082625"/>
            <a:ext cx="2933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latin typeface="Lato"/>
                <a:ea typeface="Lato"/>
                <a:cs typeface="Lato"/>
                <a:sym typeface="Lato"/>
              </a:rPr>
              <a:t>Had the most yes percentage in type of Sales Channel</a:t>
            </a:r>
            <a:endParaRPr sz="15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10" name="Google Shape;31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87238" y="3666625"/>
            <a:ext cx="589506" cy="492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1" name="Google Shape;311;p29"/>
          <p:cNvCxnSpPr/>
          <p:nvPr/>
        </p:nvCxnSpPr>
        <p:spPr>
          <a:xfrm rot="10800000">
            <a:off x="3048000" y="4021125"/>
            <a:ext cx="0" cy="823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12" name="Google Shape;312;p29"/>
          <p:cNvPicPr preferRelativeResize="0"/>
          <p:nvPr/>
        </p:nvPicPr>
        <p:blipFill rotWithShape="1">
          <a:blip r:embed="rId4">
            <a:alphaModFix/>
          </a:blip>
          <a:srcRect b="49849" l="24374" r="49998" t="0"/>
          <a:stretch/>
        </p:blipFill>
        <p:spPr>
          <a:xfrm>
            <a:off x="65150" y="1376400"/>
            <a:ext cx="2381952" cy="204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29"/>
          <p:cNvPicPr preferRelativeResize="0"/>
          <p:nvPr/>
        </p:nvPicPr>
        <p:blipFill rotWithShape="1">
          <a:blip r:embed="rId4">
            <a:alphaModFix/>
          </a:blip>
          <a:srcRect b="0" l="48846" r="0" t="53471"/>
          <a:stretch/>
        </p:blipFill>
        <p:spPr>
          <a:xfrm>
            <a:off x="2595488" y="1398067"/>
            <a:ext cx="3401450" cy="1359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29"/>
          <p:cNvPicPr preferRelativeResize="0"/>
          <p:nvPr/>
        </p:nvPicPr>
        <p:blipFill rotWithShape="1">
          <a:blip r:embed="rId4">
            <a:alphaModFix/>
          </a:blip>
          <a:srcRect b="47265" l="50000" r="0" t="0"/>
          <a:stretch/>
        </p:blipFill>
        <p:spPr>
          <a:xfrm>
            <a:off x="6145341" y="1398075"/>
            <a:ext cx="2933532" cy="1359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29"/>
          <p:cNvPicPr preferRelativeResize="0"/>
          <p:nvPr/>
        </p:nvPicPr>
        <p:blipFill rotWithShape="1">
          <a:blip r:embed="rId4">
            <a:alphaModFix/>
          </a:blip>
          <a:srcRect b="39517" l="36138" r="57959" t="49412"/>
          <a:stretch/>
        </p:blipFill>
        <p:spPr>
          <a:xfrm>
            <a:off x="99075" y="870375"/>
            <a:ext cx="521674" cy="429825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29"/>
          <p:cNvSpPr/>
          <p:nvPr/>
        </p:nvSpPr>
        <p:spPr>
          <a:xfrm>
            <a:off x="5229475" y="1909500"/>
            <a:ext cx="767400" cy="492600"/>
          </a:xfrm>
          <a:prstGeom prst="rect">
            <a:avLst/>
          </a:prstGeom>
          <a:noFill/>
          <a:ln cap="flat" cmpd="sng" w="9525">
            <a:solidFill>
              <a:srgbClr val="DC2B4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29"/>
          <p:cNvSpPr/>
          <p:nvPr/>
        </p:nvSpPr>
        <p:spPr>
          <a:xfrm>
            <a:off x="7774550" y="1603950"/>
            <a:ext cx="1137000" cy="492600"/>
          </a:xfrm>
          <a:prstGeom prst="rect">
            <a:avLst/>
          </a:prstGeom>
          <a:noFill/>
          <a:ln cap="flat" cmpd="sng" w="9525">
            <a:solidFill>
              <a:srgbClr val="DC2B4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29"/>
          <p:cNvSpPr/>
          <p:nvPr/>
        </p:nvSpPr>
        <p:spPr>
          <a:xfrm>
            <a:off x="515775" y="1972275"/>
            <a:ext cx="456900" cy="429900"/>
          </a:xfrm>
          <a:prstGeom prst="rect">
            <a:avLst/>
          </a:prstGeom>
          <a:noFill/>
          <a:ln cap="flat" cmpd="sng" w="9525">
            <a:solidFill>
              <a:srgbClr val="DC2B4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29"/>
          <p:cNvSpPr txBox="1"/>
          <p:nvPr/>
        </p:nvSpPr>
        <p:spPr>
          <a:xfrm>
            <a:off x="3476525" y="3589925"/>
            <a:ext cx="41418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>
                <a:solidFill>
                  <a:srgbClr val="008680"/>
                </a:solidFill>
                <a:latin typeface="Lato Black"/>
                <a:ea typeface="Lato Black"/>
                <a:cs typeface="Lato Black"/>
                <a:sym typeface="Lato Black"/>
              </a:rPr>
              <a:t>Personal Auto</a:t>
            </a:r>
            <a:endParaRPr sz="2500">
              <a:solidFill>
                <a:srgbClr val="008680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320" name="Google Shape;320;p29"/>
          <p:cNvSpPr txBox="1"/>
          <p:nvPr/>
        </p:nvSpPr>
        <p:spPr>
          <a:xfrm>
            <a:off x="3265550" y="4082625"/>
            <a:ext cx="2933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latin typeface="Lato"/>
                <a:ea typeface="Lato"/>
                <a:cs typeface="Lato"/>
                <a:sym typeface="Lato"/>
              </a:rPr>
              <a:t>Had the most yes percentage in type of Policy Type</a:t>
            </a:r>
            <a:endParaRPr sz="15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21" name="Google Shape;32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36962" y="3666625"/>
            <a:ext cx="589506" cy="492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2" name="Google Shape;322;p29"/>
          <p:cNvCxnSpPr/>
          <p:nvPr/>
        </p:nvCxnSpPr>
        <p:spPr>
          <a:xfrm rot="10800000">
            <a:off x="6324600" y="4021125"/>
            <a:ext cx="0" cy="823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3" name="Google Shape;323;p29"/>
          <p:cNvSpPr txBox="1"/>
          <p:nvPr/>
        </p:nvSpPr>
        <p:spPr>
          <a:xfrm>
            <a:off x="6753125" y="3589925"/>
            <a:ext cx="41418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>
                <a:solidFill>
                  <a:srgbClr val="008680"/>
                </a:solidFill>
                <a:latin typeface="Lato Black"/>
                <a:ea typeface="Lato Black"/>
                <a:cs typeface="Lato Black"/>
                <a:sym typeface="Lato Black"/>
              </a:rPr>
              <a:t>Offer 1 &amp; 2</a:t>
            </a:r>
            <a:endParaRPr sz="2500">
              <a:solidFill>
                <a:srgbClr val="008680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324" name="Google Shape;324;p29"/>
          <p:cNvSpPr txBox="1"/>
          <p:nvPr/>
        </p:nvSpPr>
        <p:spPr>
          <a:xfrm>
            <a:off x="6389750" y="4082625"/>
            <a:ext cx="2689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latin typeface="Lato"/>
                <a:ea typeface="Lato"/>
                <a:cs typeface="Lato"/>
                <a:sym typeface="Lato"/>
              </a:rPr>
              <a:t>Had the most yes percentage in type of Renew Offer</a:t>
            </a:r>
            <a:endParaRPr sz="15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25" name="Google Shape;32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13562" y="3666625"/>
            <a:ext cx="589506" cy="49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30"/>
          <p:cNvSpPr/>
          <p:nvPr/>
        </p:nvSpPr>
        <p:spPr>
          <a:xfrm>
            <a:off x="0" y="787200"/>
            <a:ext cx="9144000" cy="27372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331" name="Google Shape;331;p30"/>
          <p:cNvCxnSpPr/>
          <p:nvPr/>
        </p:nvCxnSpPr>
        <p:spPr>
          <a:xfrm>
            <a:off x="6079331" y="392174"/>
            <a:ext cx="3064800" cy="0"/>
          </a:xfrm>
          <a:prstGeom prst="straightConnector1">
            <a:avLst/>
          </a:prstGeom>
          <a:noFill/>
          <a:ln cap="flat" cmpd="sng" w="9525">
            <a:solidFill>
              <a:srgbClr val="4E79A6"/>
            </a:solidFill>
            <a:prstDash val="solid"/>
            <a:miter lim="800000"/>
            <a:headEnd len="med" w="med" type="oval"/>
            <a:tailEnd len="sm" w="sm" type="none"/>
          </a:ln>
        </p:spPr>
      </p:cxnSp>
      <p:sp>
        <p:nvSpPr>
          <p:cNvPr id="332" name="Google Shape;332;p30"/>
          <p:cNvSpPr txBox="1"/>
          <p:nvPr/>
        </p:nvSpPr>
        <p:spPr>
          <a:xfrm>
            <a:off x="171450" y="219075"/>
            <a:ext cx="88011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100"/>
              <a:buFont typeface="Century Gothic"/>
              <a:buNone/>
            </a:pPr>
            <a:r>
              <a:rPr lang="en-GB" sz="25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rPr>
              <a:t>Dive In (Amount of)</a:t>
            </a:r>
            <a:endParaRPr sz="2500">
              <a:solidFill>
                <a:schemeClr val="dk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cxnSp>
        <p:nvCxnSpPr>
          <p:cNvPr id="333" name="Google Shape;333;p30"/>
          <p:cNvCxnSpPr/>
          <p:nvPr/>
        </p:nvCxnSpPr>
        <p:spPr>
          <a:xfrm>
            <a:off x="0" y="392174"/>
            <a:ext cx="3064800" cy="0"/>
          </a:xfrm>
          <a:prstGeom prst="straightConnector1">
            <a:avLst/>
          </a:prstGeom>
          <a:noFill/>
          <a:ln cap="flat" cmpd="sng" w="9525">
            <a:solidFill>
              <a:srgbClr val="4E79A6"/>
            </a:solidFill>
            <a:prstDash val="solid"/>
            <a:miter lim="800000"/>
            <a:headEnd len="sm" w="sm" type="none"/>
            <a:tailEnd len="med" w="med" type="oval"/>
          </a:ln>
        </p:spPr>
      </p:cxnSp>
      <p:pic>
        <p:nvPicPr>
          <p:cNvPr id="334" name="Google Shape;334;p30"/>
          <p:cNvPicPr preferRelativeResize="0"/>
          <p:nvPr/>
        </p:nvPicPr>
        <p:blipFill rotWithShape="1">
          <a:blip r:embed="rId3">
            <a:alphaModFix/>
          </a:blip>
          <a:srcRect b="0" l="0" r="0" t="7969"/>
          <a:stretch/>
        </p:blipFill>
        <p:spPr>
          <a:xfrm>
            <a:off x="4996425" y="921500"/>
            <a:ext cx="3976124" cy="239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1450" y="1337000"/>
            <a:ext cx="4400550" cy="1561675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30"/>
          <p:cNvSpPr txBox="1"/>
          <p:nvPr/>
        </p:nvSpPr>
        <p:spPr>
          <a:xfrm>
            <a:off x="113975" y="4070325"/>
            <a:ext cx="4126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had the most amount of yes by company in each </a:t>
            </a:r>
            <a:r>
              <a:rPr lang="en-GB" sz="15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rPr>
              <a:t>Customer’s</a:t>
            </a:r>
            <a:r>
              <a:rPr lang="en-GB" sz="1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GB" sz="15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rPr>
              <a:t>Policies</a:t>
            </a:r>
            <a:endParaRPr sz="150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37" name="Google Shape;337;p30"/>
          <p:cNvCxnSpPr/>
          <p:nvPr/>
        </p:nvCxnSpPr>
        <p:spPr>
          <a:xfrm rot="10800000">
            <a:off x="4335500" y="4097175"/>
            <a:ext cx="0" cy="823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8" name="Google Shape;338;p30"/>
          <p:cNvSpPr txBox="1"/>
          <p:nvPr/>
        </p:nvSpPr>
        <p:spPr>
          <a:xfrm>
            <a:off x="560975" y="3589925"/>
            <a:ext cx="37659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>
                <a:solidFill>
                  <a:srgbClr val="008680"/>
                </a:solidFill>
                <a:latin typeface="Lato Black"/>
                <a:ea typeface="Lato Black"/>
                <a:cs typeface="Lato Black"/>
                <a:sym typeface="Lato Black"/>
              </a:rPr>
              <a:t>Small </a:t>
            </a:r>
            <a:r>
              <a:rPr lang="en-GB" sz="1700">
                <a:solidFill>
                  <a:srgbClr val="008680"/>
                </a:solidFill>
                <a:latin typeface="Lato"/>
                <a:ea typeface="Lato"/>
                <a:cs typeface="Lato"/>
                <a:sym typeface="Lato"/>
              </a:rPr>
              <a:t>Open Complaint</a:t>
            </a:r>
            <a:endParaRPr sz="1700">
              <a:solidFill>
                <a:srgbClr val="00868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39" name="Google Shape;339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774" y="3628275"/>
            <a:ext cx="589506" cy="492700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30"/>
          <p:cNvSpPr txBox="1"/>
          <p:nvPr/>
        </p:nvSpPr>
        <p:spPr>
          <a:xfrm>
            <a:off x="4937450" y="3589925"/>
            <a:ext cx="41268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>
                <a:solidFill>
                  <a:srgbClr val="008680"/>
                </a:solidFill>
                <a:latin typeface="Lato Black"/>
                <a:ea typeface="Lato Black"/>
                <a:cs typeface="Lato Black"/>
                <a:sym typeface="Lato Black"/>
              </a:rPr>
              <a:t>Small </a:t>
            </a:r>
            <a:r>
              <a:rPr lang="en-GB" sz="1700">
                <a:solidFill>
                  <a:srgbClr val="008680"/>
                </a:solidFill>
                <a:latin typeface="Lato"/>
                <a:ea typeface="Lato"/>
                <a:cs typeface="Lato"/>
                <a:sym typeface="Lato"/>
              </a:rPr>
              <a:t>Monthly Premium &amp; Total Claim</a:t>
            </a:r>
            <a:endParaRPr sz="1700">
              <a:solidFill>
                <a:srgbClr val="00868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41" name="Google Shape;341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24149" y="3628275"/>
            <a:ext cx="589506" cy="492700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30"/>
          <p:cNvSpPr txBox="1"/>
          <p:nvPr/>
        </p:nvSpPr>
        <p:spPr>
          <a:xfrm>
            <a:off x="4435400" y="4070325"/>
            <a:ext cx="4537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had</a:t>
            </a:r>
            <a:r>
              <a:rPr lang="en-GB" sz="1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the most yes by company in each amount of </a:t>
            </a:r>
            <a:r>
              <a:rPr lang="en-GB" sz="15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rPr>
              <a:t>Monthly Premium &amp; Total Claim Amount</a:t>
            </a:r>
            <a:r>
              <a:rPr lang="en-GB" sz="1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sz="15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31"/>
          <p:cNvSpPr/>
          <p:nvPr/>
        </p:nvSpPr>
        <p:spPr>
          <a:xfrm>
            <a:off x="2286000" y="0"/>
            <a:ext cx="4572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348" name="Google Shape;34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58213" y="1619250"/>
            <a:ext cx="1905000" cy="1905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9" name="Google Shape;349;p31"/>
          <p:cNvCxnSpPr/>
          <p:nvPr/>
        </p:nvCxnSpPr>
        <p:spPr>
          <a:xfrm>
            <a:off x="6079331" y="392174"/>
            <a:ext cx="3064800" cy="0"/>
          </a:xfrm>
          <a:prstGeom prst="straightConnector1">
            <a:avLst/>
          </a:prstGeom>
          <a:noFill/>
          <a:ln cap="flat" cmpd="sng" w="9525">
            <a:solidFill>
              <a:srgbClr val="4E79A6"/>
            </a:solidFill>
            <a:prstDash val="solid"/>
            <a:miter lim="800000"/>
            <a:headEnd len="med" w="med" type="oval"/>
            <a:tailEnd len="sm" w="sm" type="none"/>
          </a:ln>
        </p:spPr>
      </p:cxnSp>
      <p:sp>
        <p:nvSpPr>
          <p:cNvPr id="350" name="Google Shape;350;p31"/>
          <p:cNvSpPr txBox="1"/>
          <p:nvPr/>
        </p:nvSpPr>
        <p:spPr>
          <a:xfrm>
            <a:off x="171450" y="219075"/>
            <a:ext cx="88011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100"/>
              <a:buFont typeface="Century Gothic"/>
              <a:buNone/>
            </a:pPr>
            <a:r>
              <a:rPr lang="en-GB" sz="2500">
                <a:solidFill>
                  <a:schemeClr val="dk1"/>
                </a:solidFill>
                <a:latin typeface="Lato Hairline"/>
                <a:ea typeface="Lato Hairline"/>
                <a:cs typeface="Lato Hairline"/>
                <a:sym typeface="Lato Hairline"/>
              </a:rPr>
              <a:t>The </a:t>
            </a:r>
            <a:r>
              <a:rPr lang="en-GB" sz="25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rPr>
              <a:t>Big Yes</a:t>
            </a:r>
            <a:endParaRPr sz="2500">
              <a:solidFill>
                <a:schemeClr val="dk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cxnSp>
        <p:nvCxnSpPr>
          <p:cNvPr id="351" name="Google Shape;351;p31"/>
          <p:cNvCxnSpPr/>
          <p:nvPr/>
        </p:nvCxnSpPr>
        <p:spPr>
          <a:xfrm>
            <a:off x="0" y="392174"/>
            <a:ext cx="3064800" cy="0"/>
          </a:xfrm>
          <a:prstGeom prst="straightConnector1">
            <a:avLst/>
          </a:prstGeom>
          <a:noFill/>
          <a:ln cap="flat" cmpd="sng" w="9525">
            <a:solidFill>
              <a:srgbClr val="4E79A6"/>
            </a:solidFill>
            <a:prstDash val="solid"/>
            <a:miter lim="800000"/>
            <a:headEnd len="sm" w="sm" type="none"/>
            <a:tailEnd len="med" w="med" type="oval"/>
          </a:ln>
        </p:spPr>
      </p:cxnSp>
      <p:cxnSp>
        <p:nvCxnSpPr>
          <p:cNvPr id="352" name="Google Shape;352;p31"/>
          <p:cNvCxnSpPr/>
          <p:nvPr/>
        </p:nvCxnSpPr>
        <p:spPr>
          <a:xfrm flipH="1" rot="10800000">
            <a:off x="5280825" y="1381400"/>
            <a:ext cx="819900" cy="603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53" name="Google Shape;353;p31"/>
          <p:cNvSpPr/>
          <p:nvPr/>
        </p:nvSpPr>
        <p:spPr>
          <a:xfrm>
            <a:off x="6098700" y="1229700"/>
            <a:ext cx="1638000" cy="489600"/>
          </a:xfrm>
          <a:prstGeom prst="roundRect">
            <a:avLst>
              <a:gd fmla="val 16667" name="adj"/>
            </a:avLst>
          </a:prstGeom>
          <a:solidFill>
            <a:srgbClr val="F4AC3E"/>
          </a:solidFill>
          <a:ln cap="flat" cmpd="sng" w="9525">
            <a:solidFill>
              <a:srgbClr val="F4AC3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Basic Coverage</a:t>
            </a:r>
            <a:br>
              <a:rPr lang="en-GB"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n-GB"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Policy</a:t>
            </a:r>
            <a:endParaRPr b="1" sz="1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54" name="Google Shape;354;p31"/>
          <p:cNvCxnSpPr>
            <a:stCxn id="348" idx="0"/>
            <a:endCxn id="355" idx="2"/>
          </p:cNvCxnSpPr>
          <p:nvPr/>
        </p:nvCxnSpPr>
        <p:spPr>
          <a:xfrm rot="-5400000">
            <a:off x="4762563" y="966300"/>
            <a:ext cx="401100" cy="904800"/>
          </a:xfrm>
          <a:prstGeom prst="bentConnector3">
            <a:avLst>
              <a:gd fmla="val 50002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55" name="Google Shape;355;p31"/>
          <p:cNvSpPr/>
          <p:nvPr/>
        </p:nvSpPr>
        <p:spPr>
          <a:xfrm>
            <a:off x="4822825" y="728538"/>
            <a:ext cx="1185300" cy="489600"/>
          </a:xfrm>
          <a:prstGeom prst="roundRect">
            <a:avLst>
              <a:gd fmla="val 16667" name="adj"/>
            </a:avLst>
          </a:prstGeom>
          <a:solidFill>
            <a:srgbClr val="F4AC3E"/>
          </a:solidFill>
          <a:ln cap="flat" cmpd="sng" w="9525">
            <a:solidFill>
              <a:srgbClr val="F4AC3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Employed</a:t>
            </a:r>
            <a:br>
              <a:rPr lang="en-GB"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n-GB"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Customer</a:t>
            </a:r>
            <a:endParaRPr b="1" sz="1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56" name="Google Shape;356;p31"/>
          <p:cNvSpPr/>
          <p:nvPr/>
        </p:nvSpPr>
        <p:spPr>
          <a:xfrm>
            <a:off x="2782550" y="728550"/>
            <a:ext cx="1185300" cy="489600"/>
          </a:xfrm>
          <a:prstGeom prst="roundRect">
            <a:avLst>
              <a:gd fmla="val 16667" name="adj"/>
            </a:avLst>
          </a:prstGeom>
          <a:solidFill>
            <a:srgbClr val="F4AC3E"/>
          </a:solidFill>
          <a:ln cap="flat" cmpd="sng" w="9525">
            <a:solidFill>
              <a:srgbClr val="F4AC3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Suburban</a:t>
            </a:r>
            <a:endParaRPr sz="1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Area</a:t>
            </a:r>
            <a:endParaRPr sz="1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57" name="Google Shape;357;p31"/>
          <p:cNvSpPr/>
          <p:nvPr/>
        </p:nvSpPr>
        <p:spPr>
          <a:xfrm>
            <a:off x="1533025" y="3010050"/>
            <a:ext cx="1317000" cy="489600"/>
          </a:xfrm>
          <a:prstGeom prst="roundRect">
            <a:avLst>
              <a:gd fmla="val 16667" name="adj"/>
            </a:avLst>
          </a:prstGeom>
          <a:solidFill>
            <a:srgbClr val="F4AC3E"/>
          </a:solidFill>
          <a:ln cap="flat" cmpd="sng" w="9525">
            <a:solidFill>
              <a:srgbClr val="F4AC3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Married</a:t>
            </a:r>
            <a:br>
              <a:rPr lang="en-GB"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n-GB"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Customer</a:t>
            </a:r>
            <a:endParaRPr sz="1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58" name="Google Shape;358;p31"/>
          <p:cNvSpPr/>
          <p:nvPr/>
        </p:nvSpPr>
        <p:spPr>
          <a:xfrm>
            <a:off x="753800" y="3693175"/>
            <a:ext cx="2740500" cy="489600"/>
          </a:xfrm>
          <a:prstGeom prst="roundRect">
            <a:avLst>
              <a:gd fmla="val 16667" name="adj"/>
            </a:avLst>
          </a:prstGeom>
          <a:solidFill>
            <a:srgbClr val="F4AC3E"/>
          </a:solidFill>
          <a:ln cap="flat" cmpd="sng" w="9525">
            <a:solidFill>
              <a:srgbClr val="F4AC3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Small Monthly Premium Auto</a:t>
            </a:r>
            <a:br>
              <a:rPr lang="en-GB"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n-GB"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Customer</a:t>
            </a:r>
            <a:endParaRPr b="1" sz="1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59" name="Google Shape;359;p31"/>
          <p:cNvSpPr/>
          <p:nvPr/>
        </p:nvSpPr>
        <p:spPr>
          <a:xfrm>
            <a:off x="3523725" y="4314150"/>
            <a:ext cx="2304300" cy="399600"/>
          </a:xfrm>
          <a:prstGeom prst="roundRect">
            <a:avLst>
              <a:gd fmla="val 16667" name="adj"/>
            </a:avLst>
          </a:prstGeom>
          <a:solidFill>
            <a:srgbClr val="F4AC3E"/>
          </a:solidFill>
          <a:ln cap="flat" cmpd="sng" w="9525">
            <a:solidFill>
              <a:srgbClr val="F4AC3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Small Open Complaints</a:t>
            </a:r>
            <a:endParaRPr b="1" sz="1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60" name="Google Shape;360;p31"/>
          <p:cNvSpPr/>
          <p:nvPr/>
        </p:nvSpPr>
        <p:spPr>
          <a:xfrm>
            <a:off x="5855250" y="3665700"/>
            <a:ext cx="1733400" cy="489600"/>
          </a:xfrm>
          <a:prstGeom prst="roundRect">
            <a:avLst>
              <a:gd fmla="val 16667" name="adj"/>
            </a:avLst>
          </a:prstGeom>
          <a:solidFill>
            <a:srgbClr val="F4AC3E"/>
          </a:solidFill>
          <a:ln cap="flat" cmpd="sng" w="9525">
            <a:solidFill>
              <a:srgbClr val="F4AC3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Personal Auto</a:t>
            </a:r>
            <a:endParaRPr sz="1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Policy</a:t>
            </a:r>
            <a:endParaRPr sz="1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61" name="Google Shape;361;p31"/>
          <p:cNvSpPr/>
          <p:nvPr/>
        </p:nvSpPr>
        <p:spPr>
          <a:xfrm>
            <a:off x="6075000" y="2190975"/>
            <a:ext cx="1293900" cy="399600"/>
          </a:xfrm>
          <a:prstGeom prst="roundRect">
            <a:avLst>
              <a:gd fmla="val 16667" name="adj"/>
            </a:avLst>
          </a:prstGeom>
          <a:solidFill>
            <a:srgbClr val="F4AC3E"/>
          </a:solidFill>
          <a:ln cap="flat" cmpd="sng" w="9525">
            <a:solidFill>
              <a:srgbClr val="F4AC3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Medsize Car</a:t>
            </a:r>
            <a:endParaRPr b="1" sz="1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62" name="Google Shape;362;p31"/>
          <p:cNvCxnSpPr>
            <a:stCxn id="356" idx="3"/>
          </p:cNvCxnSpPr>
          <p:nvPr/>
        </p:nvCxnSpPr>
        <p:spPr>
          <a:xfrm>
            <a:off x="3967850" y="973350"/>
            <a:ext cx="301800" cy="5748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3" name="Google Shape;363;p31"/>
          <p:cNvCxnSpPr>
            <a:stCxn id="357" idx="3"/>
            <a:endCxn id="364" idx="2"/>
          </p:cNvCxnSpPr>
          <p:nvPr/>
        </p:nvCxnSpPr>
        <p:spPr>
          <a:xfrm flipH="1" rot="10800000">
            <a:off x="2850025" y="3010050"/>
            <a:ext cx="686400" cy="2448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5" name="Google Shape;365;p31"/>
          <p:cNvCxnSpPr>
            <a:stCxn id="358" idx="3"/>
          </p:cNvCxnSpPr>
          <p:nvPr/>
        </p:nvCxnSpPr>
        <p:spPr>
          <a:xfrm flipH="1" rot="10800000">
            <a:off x="3494300" y="3458275"/>
            <a:ext cx="438300" cy="4797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6" name="Google Shape;366;p31"/>
          <p:cNvCxnSpPr>
            <a:stCxn id="348" idx="2"/>
            <a:endCxn id="359" idx="0"/>
          </p:cNvCxnSpPr>
          <p:nvPr/>
        </p:nvCxnSpPr>
        <p:spPr>
          <a:xfrm flipH="1" rot="-5400000">
            <a:off x="4198413" y="3836550"/>
            <a:ext cx="789900" cy="1653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7" name="Google Shape;367;p31"/>
          <p:cNvCxnSpPr>
            <a:stCxn id="364" idx="6"/>
            <a:endCxn id="361" idx="1"/>
          </p:cNvCxnSpPr>
          <p:nvPr/>
        </p:nvCxnSpPr>
        <p:spPr>
          <a:xfrm flipH="1" rot="10800000">
            <a:off x="5484900" y="2390775"/>
            <a:ext cx="590100" cy="1809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8" name="Google Shape;368;p31"/>
          <p:cNvCxnSpPr>
            <a:endCxn id="360" idx="1"/>
          </p:cNvCxnSpPr>
          <p:nvPr/>
        </p:nvCxnSpPr>
        <p:spPr>
          <a:xfrm flipH="1" rot="-5400000">
            <a:off x="5248200" y="3303450"/>
            <a:ext cx="639600" cy="5745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9" name="Google Shape;369;p31"/>
          <p:cNvSpPr/>
          <p:nvPr/>
        </p:nvSpPr>
        <p:spPr>
          <a:xfrm>
            <a:off x="6100850" y="2773538"/>
            <a:ext cx="1733400" cy="489600"/>
          </a:xfrm>
          <a:prstGeom prst="roundRect">
            <a:avLst>
              <a:gd fmla="val 16667" name="adj"/>
            </a:avLst>
          </a:prstGeom>
          <a:solidFill>
            <a:srgbClr val="F4AC3E"/>
          </a:solidFill>
          <a:ln cap="flat" cmpd="sng" w="9525">
            <a:solidFill>
              <a:srgbClr val="F4AC3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Agent</a:t>
            </a:r>
            <a:endParaRPr sz="1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Sales Channel</a:t>
            </a:r>
            <a:endParaRPr sz="1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70" name="Google Shape;370;p31"/>
          <p:cNvCxnSpPr>
            <a:stCxn id="369" idx="1"/>
          </p:cNvCxnSpPr>
          <p:nvPr/>
        </p:nvCxnSpPr>
        <p:spPr>
          <a:xfrm rot="10800000">
            <a:off x="5455550" y="2933738"/>
            <a:ext cx="645300" cy="84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1" name="Google Shape;371;p31"/>
          <p:cNvSpPr/>
          <p:nvPr/>
        </p:nvSpPr>
        <p:spPr>
          <a:xfrm>
            <a:off x="1365675" y="2145975"/>
            <a:ext cx="1317000" cy="489600"/>
          </a:xfrm>
          <a:prstGeom prst="roundRect">
            <a:avLst>
              <a:gd fmla="val 16667" name="adj"/>
            </a:avLst>
          </a:prstGeom>
          <a:solidFill>
            <a:srgbClr val="F4AC3E"/>
          </a:solidFill>
          <a:ln cap="flat" cmpd="sng" w="9525">
            <a:solidFill>
              <a:srgbClr val="F4AC3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Four-Door</a:t>
            </a:r>
            <a:br>
              <a:rPr lang="en-GB"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n-GB"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Car</a:t>
            </a:r>
            <a:endParaRPr sz="1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72" name="Google Shape;372;p31"/>
          <p:cNvCxnSpPr>
            <a:stCxn id="371" idx="3"/>
          </p:cNvCxnSpPr>
          <p:nvPr/>
        </p:nvCxnSpPr>
        <p:spPr>
          <a:xfrm>
            <a:off x="2682675" y="2390775"/>
            <a:ext cx="828000" cy="3435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3" name="Google Shape;373;p31"/>
          <p:cNvSpPr txBox="1"/>
          <p:nvPr/>
        </p:nvSpPr>
        <p:spPr>
          <a:xfrm>
            <a:off x="3988413" y="2272125"/>
            <a:ext cx="989400" cy="800400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000">
                <a:latin typeface="Lato"/>
                <a:ea typeface="Lato"/>
                <a:cs typeface="Lato"/>
                <a:sym typeface="Lato"/>
              </a:rPr>
              <a:t>Yes</a:t>
            </a:r>
            <a:endParaRPr b="1" sz="4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74" name="Google Shape;374;p31"/>
          <p:cNvSpPr/>
          <p:nvPr/>
        </p:nvSpPr>
        <p:spPr>
          <a:xfrm>
            <a:off x="1349575" y="1448450"/>
            <a:ext cx="1638000" cy="401100"/>
          </a:xfrm>
          <a:prstGeom prst="roundRect">
            <a:avLst>
              <a:gd fmla="val 16667" name="adj"/>
            </a:avLst>
          </a:prstGeom>
          <a:solidFill>
            <a:srgbClr val="F4AC3E"/>
          </a:solidFill>
          <a:ln cap="flat" cmpd="sng" w="9525">
            <a:solidFill>
              <a:srgbClr val="F4AC3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Type Offer 2 &amp; 1</a:t>
            </a:r>
            <a:endParaRPr sz="1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75" name="Google Shape;375;p31"/>
          <p:cNvCxnSpPr>
            <a:stCxn id="374" idx="3"/>
          </p:cNvCxnSpPr>
          <p:nvPr/>
        </p:nvCxnSpPr>
        <p:spPr>
          <a:xfrm>
            <a:off x="2987575" y="1649000"/>
            <a:ext cx="828000" cy="3435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/>
          <p:nvPr/>
        </p:nvSpPr>
        <p:spPr>
          <a:xfrm>
            <a:off x="4788500" y="1260325"/>
            <a:ext cx="4267200" cy="32700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lt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60" name="Google Shape;60;p14"/>
          <p:cNvSpPr txBox="1"/>
          <p:nvPr>
            <p:ph type="ctrTitle"/>
          </p:nvPr>
        </p:nvSpPr>
        <p:spPr>
          <a:xfrm>
            <a:off x="200575" y="907825"/>
            <a:ext cx="4267200" cy="174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000">
                <a:latin typeface="Lato"/>
                <a:ea typeface="Lato"/>
                <a:cs typeface="Lato"/>
                <a:sym typeface="Lato"/>
              </a:rPr>
              <a:t>Vehicle Insurance Customer</a:t>
            </a:r>
            <a:endParaRPr b="1" sz="400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61" name="Google Shape;61;p14"/>
          <p:cNvCxnSpPr/>
          <p:nvPr/>
        </p:nvCxnSpPr>
        <p:spPr>
          <a:xfrm flipH="1" rot="10800000">
            <a:off x="425250" y="2660875"/>
            <a:ext cx="3868500" cy="14400"/>
          </a:xfrm>
          <a:prstGeom prst="straightConnector1">
            <a:avLst/>
          </a:prstGeom>
          <a:noFill/>
          <a:ln cap="flat" cmpd="sng" w="76200">
            <a:solidFill>
              <a:srgbClr val="F4AC3E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" name="Google Shape;62;p14"/>
          <p:cNvSpPr txBox="1"/>
          <p:nvPr/>
        </p:nvSpPr>
        <p:spPr>
          <a:xfrm>
            <a:off x="1056475" y="2736525"/>
            <a:ext cx="2555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rgbClr val="4E79A6"/>
                </a:solidFill>
                <a:latin typeface="Lato"/>
                <a:ea typeface="Lato"/>
                <a:cs typeface="Lato"/>
                <a:sym typeface="Lato"/>
              </a:rPr>
              <a:t>By : Gaia Group </a:t>
            </a:r>
            <a:endParaRPr b="1" sz="2000">
              <a:solidFill>
                <a:srgbClr val="4E79A6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93562" y="1441925"/>
            <a:ext cx="3527650" cy="256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20700" y="645950"/>
            <a:ext cx="857250" cy="93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35375" y="850773"/>
            <a:ext cx="899164" cy="833902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86389" y="834198"/>
            <a:ext cx="1007287" cy="833902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4"/>
          <p:cNvSpPr/>
          <p:nvPr/>
        </p:nvSpPr>
        <p:spPr>
          <a:xfrm>
            <a:off x="4738700" y="2017775"/>
            <a:ext cx="711600" cy="2656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14"/>
          <p:cNvSpPr/>
          <p:nvPr/>
        </p:nvSpPr>
        <p:spPr>
          <a:xfrm>
            <a:off x="5059225" y="3780975"/>
            <a:ext cx="3996600" cy="771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4"/>
          <p:cNvSpPr/>
          <p:nvPr/>
        </p:nvSpPr>
        <p:spPr>
          <a:xfrm>
            <a:off x="8703075" y="2221275"/>
            <a:ext cx="428700" cy="2656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0" name="Google Shape;70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198450" y="1507950"/>
            <a:ext cx="933450" cy="88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586288" y="1476525"/>
            <a:ext cx="1304925" cy="77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32"/>
          <p:cNvSpPr/>
          <p:nvPr/>
        </p:nvSpPr>
        <p:spPr>
          <a:xfrm>
            <a:off x="2250" y="2932625"/>
            <a:ext cx="9144000" cy="10800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81" name="Google Shape;381;p32"/>
          <p:cNvSpPr/>
          <p:nvPr/>
        </p:nvSpPr>
        <p:spPr>
          <a:xfrm>
            <a:off x="0" y="4049775"/>
            <a:ext cx="9144000" cy="108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82" name="Google Shape;382;p32"/>
          <p:cNvSpPr/>
          <p:nvPr/>
        </p:nvSpPr>
        <p:spPr>
          <a:xfrm>
            <a:off x="0" y="1815475"/>
            <a:ext cx="9148500" cy="108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83" name="Google Shape;383;p32"/>
          <p:cNvSpPr/>
          <p:nvPr/>
        </p:nvSpPr>
        <p:spPr>
          <a:xfrm>
            <a:off x="-4500" y="617088"/>
            <a:ext cx="9148500" cy="11598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384" name="Google Shape;384;p32"/>
          <p:cNvCxnSpPr/>
          <p:nvPr/>
        </p:nvCxnSpPr>
        <p:spPr>
          <a:xfrm>
            <a:off x="6079331" y="392174"/>
            <a:ext cx="3064800" cy="0"/>
          </a:xfrm>
          <a:prstGeom prst="straightConnector1">
            <a:avLst/>
          </a:prstGeom>
          <a:noFill/>
          <a:ln cap="flat" cmpd="sng" w="9525">
            <a:solidFill>
              <a:srgbClr val="4E79A6"/>
            </a:solidFill>
            <a:prstDash val="solid"/>
            <a:miter lim="800000"/>
            <a:headEnd len="med" w="med" type="oval"/>
            <a:tailEnd len="sm" w="sm" type="none"/>
          </a:ln>
        </p:spPr>
      </p:cxnSp>
      <p:sp>
        <p:nvSpPr>
          <p:cNvPr id="385" name="Google Shape;385;p32"/>
          <p:cNvSpPr txBox="1"/>
          <p:nvPr/>
        </p:nvSpPr>
        <p:spPr>
          <a:xfrm>
            <a:off x="171450" y="219075"/>
            <a:ext cx="88011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100"/>
              <a:buFont typeface="Century Gothic"/>
              <a:buNone/>
            </a:pPr>
            <a:r>
              <a:rPr lang="en-GB" sz="2500">
                <a:solidFill>
                  <a:schemeClr val="dk1"/>
                </a:solidFill>
                <a:latin typeface="Lato Hairline"/>
                <a:ea typeface="Lato Hairline"/>
                <a:cs typeface="Lato Hairline"/>
                <a:sym typeface="Lato Hairline"/>
              </a:rPr>
              <a:t>The </a:t>
            </a:r>
            <a:r>
              <a:rPr lang="en-GB" sz="25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rPr>
              <a:t>Reason Why</a:t>
            </a:r>
            <a:endParaRPr sz="2500">
              <a:solidFill>
                <a:schemeClr val="dk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cxnSp>
        <p:nvCxnSpPr>
          <p:cNvPr id="386" name="Google Shape;386;p32"/>
          <p:cNvCxnSpPr/>
          <p:nvPr/>
        </p:nvCxnSpPr>
        <p:spPr>
          <a:xfrm>
            <a:off x="0" y="392174"/>
            <a:ext cx="3064800" cy="0"/>
          </a:xfrm>
          <a:prstGeom prst="straightConnector1">
            <a:avLst/>
          </a:prstGeom>
          <a:noFill/>
          <a:ln cap="flat" cmpd="sng" w="9525">
            <a:solidFill>
              <a:srgbClr val="4E79A6"/>
            </a:solidFill>
            <a:prstDash val="solid"/>
            <a:miter lim="800000"/>
            <a:headEnd len="sm" w="sm" type="none"/>
            <a:tailEnd len="med" w="med" type="oval"/>
          </a:ln>
        </p:spPr>
      </p:cxnSp>
      <p:pic>
        <p:nvPicPr>
          <p:cNvPr id="387" name="Google Shape;38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0388" y="1307263"/>
            <a:ext cx="308574" cy="308576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p32"/>
          <p:cNvSpPr/>
          <p:nvPr/>
        </p:nvSpPr>
        <p:spPr>
          <a:xfrm>
            <a:off x="101350" y="726475"/>
            <a:ext cx="1733400" cy="966900"/>
          </a:xfrm>
          <a:prstGeom prst="roundRect">
            <a:avLst>
              <a:gd fmla="val 16667" name="adj"/>
            </a:avLst>
          </a:prstGeom>
          <a:solidFill>
            <a:srgbClr val="F3AC3D"/>
          </a:solidFill>
          <a:ln cap="flat" cmpd="sng" w="9525">
            <a:solidFill>
              <a:srgbClr val="F3AC3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Suburban</a:t>
            </a:r>
            <a:endParaRPr b="1" sz="1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Area</a:t>
            </a:r>
            <a:endParaRPr b="1" sz="1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89" name="Google Shape;389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34675" y="3098900"/>
            <a:ext cx="360000" cy="3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32"/>
          <p:cNvSpPr/>
          <p:nvPr/>
        </p:nvSpPr>
        <p:spPr>
          <a:xfrm>
            <a:off x="101350" y="1892950"/>
            <a:ext cx="1733400" cy="923700"/>
          </a:xfrm>
          <a:prstGeom prst="roundRect">
            <a:avLst>
              <a:gd fmla="val 16667" name="adj"/>
            </a:avLst>
          </a:prstGeom>
          <a:solidFill>
            <a:srgbClr val="F4AC3E"/>
          </a:solidFill>
          <a:ln cap="flat" cmpd="sng" w="9525">
            <a:solidFill>
              <a:srgbClr val="F4AC3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Married</a:t>
            </a:r>
            <a:br>
              <a:rPr b="1" lang="en-GB"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b="1" lang="en-GB"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Customer</a:t>
            </a:r>
            <a:endParaRPr b="1" sz="1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91" name="Google Shape;391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34675" y="1995625"/>
            <a:ext cx="360000" cy="3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p32"/>
          <p:cNvSpPr/>
          <p:nvPr/>
        </p:nvSpPr>
        <p:spPr>
          <a:xfrm>
            <a:off x="101350" y="4128600"/>
            <a:ext cx="1733400" cy="923700"/>
          </a:xfrm>
          <a:prstGeom prst="roundRect">
            <a:avLst>
              <a:gd fmla="val 16667" name="adj"/>
            </a:avLst>
          </a:prstGeom>
          <a:solidFill>
            <a:srgbClr val="F4AC3E"/>
          </a:solidFill>
          <a:ln cap="flat" cmpd="sng" w="9525">
            <a:solidFill>
              <a:srgbClr val="F4AC3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Agent</a:t>
            </a:r>
            <a:endParaRPr b="1" sz="1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Sales Channel</a:t>
            </a:r>
            <a:endParaRPr b="1" sz="1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93" name="Google Shape;393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34675" y="4202175"/>
            <a:ext cx="360000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880663" y="4571025"/>
            <a:ext cx="468000" cy="46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p32"/>
          <p:cNvSpPr/>
          <p:nvPr/>
        </p:nvSpPr>
        <p:spPr>
          <a:xfrm>
            <a:off x="4710550" y="4159050"/>
            <a:ext cx="1733400" cy="923700"/>
          </a:xfrm>
          <a:prstGeom prst="roundRect">
            <a:avLst>
              <a:gd fmla="val 16667" name="adj"/>
            </a:avLst>
          </a:prstGeom>
          <a:solidFill>
            <a:srgbClr val="F4AC3E"/>
          </a:solidFill>
          <a:ln cap="flat" cmpd="sng" w="9525">
            <a:solidFill>
              <a:srgbClr val="F4AC3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Personal Auto &amp;</a:t>
            </a:r>
            <a:br>
              <a:rPr b="1" lang="en-GB"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b="1" lang="en-GB"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Basic Coverage </a:t>
            </a:r>
            <a:r>
              <a:rPr b="1" lang="en-GB"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Policy</a:t>
            </a:r>
            <a:endParaRPr b="1" sz="1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96" name="Google Shape;396;p3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520150" y="4202175"/>
            <a:ext cx="360000" cy="3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32"/>
          <p:cNvSpPr/>
          <p:nvPr/>
        </p:nvSpPr>
        <p:spPr>
          <a:xfrm>
            <a:off x="4710550" y="3033875"/>
            <a:ext cx="1733400" cy="877500"/>
          </a:xfrm>
          <a:prstGeom prst="roundRect">
            <a:avLst>
              <a:gd fmla="val 16667" name="adj"/>
            </a:avLst>
          </a:prstGeom>
          <a:solidFill>
            <a:srgbClr val="F4AC3E"/>
          </a:solidFill>
          <a:ln cap="flat" cmpd="sng" w="9525">
            <a:solidFill>
              <a:srgbClr val="F4AC3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Four-Door</a:t>
            </a:r>
            <a:endParaRPr b="1" sz="1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&amp;</a:t>
            </a:r>
            <a:endParaRPr b="1" sz="1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Medsize Car</a:t>
            </a:r>
            <a:endParaRPr b="1" sz="1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8" name="Google Shape;398;p32"/>
          <p:cNvSpPr/>
          <p:nvPr/>
        </p:nvSpPr>
        <p:spPr>
          <a:xfrm>
            <a:off x="4710550" y="728525"/>
            <a:ext cx="1733400" cy="923700"/>
          </a:xfrm>
          <a:prstGeom prst="roundRect">
            <a:avLst>
              <a:gd fmla="val 16667" name="adj"/>
            </a:avLst>
          </a:prstGeom>
          <a:solidFill>
            <a:srgbClr val="F4AC3E"/>
          </a:solidFill>
          <a:ln cap="flat" cmpd="sng" w="9525">
            <a:solidFill>
              <a:srgbClr val="F4AC3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Small Monthly Premium Auto</a:t>
            </a:r>
            <a:br>
              <a:rPr b="1" lang="en-GB"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b="1" lang="en-GB"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Customer</a:t>
            </a:r>
            <a:endParaRPr b="1" sz="1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9" name="Google Shape;399;p32"/>
          <p:cNvSpPr/>
          <p:nvPr/>
        </p:nvSpPr>
        <p:spPr>
          <a:xfrm>
            <a:off x="4710550" y="1908700"/>
            <a:ext cx="1733400" cy="877500"/>
          </a:xfrm>
          <a:prstGeom prst="roundRect">
            <a:avLst>
              <a:gd fmla="val 16667" name="adj"/>
            </a:avLst>
          </a:prstGeom>
          <a:solidFill>
            <a:srgbClr val="F4AC3E"/>
          </a:solidFill>
          <a:ln cap="flat" cmpd="sng" w="9525">
            <a:solidFill>
              <a:srgbClr val="F4AC3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Small Open Complaints</a:t>
            </a:r>
            <a:endParaRPr b="1" sz="1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00" name="Google Shape;400;p32"/>
          <p:cNvSpPr/>
          <p:nvPr/>
        </p:nvSpPr>
        <p:spPr>
          <a:xfrm>
            <a:off x="101350" y="3010875"/>
            <a:ext cx="1733400" cy="923700"/>
          </a:xfrm>
          <a:prstGeom prst="roundRect">
            <a:avLst>
              <a:gd fmla="val 16667" name="adj"/>
            </a:avLst>
          </a:prstGeom>
          <a:solidFill>
            <a:srgbClr val="F4AC3E"/>
          </a:solidFill>
          <a:ln cap="flat" cmpd="sng" w="9525">
            <a:solidFill>
              <a:srgbClr val="F4AC3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Employed</a:t>
            </a:r>
            <a:br>
              <a:rPr b="1" lang="en-GB"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b="1" lang="en-GB"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Customer</a:t>
            </a:r>
            <a:endParaRPr b="1" sz="1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01" name="Google Shape;401;p3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934675" y="819763"/>
            <a:ext cx="360000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p3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934663" y="3553238"/>
            <a:ext cx="360001" cy="3600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3" name="Google Shape;403;p32"/>
          <p:cNvCxnSpPr>
            <a:stCxn id="383" idx="0"/>
            <a:endCxn id="381" idx="2"/>
          </p:cNvCxnSpPr>
          <p:nvPr/>
        </p:nvCxnSpPr>
        <p:spPr>
          <a:xfrm>
            <a:off x="4569750" y="617088"/>
            <a:ext cx="2400" cy="45126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404" name="Google Shape;404;p3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520150" y="4625025"/>
            <a:ext cx="360000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p32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582350" y="3098900"/>
            <a:ext cx="360000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p32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582350" y="3553262"/>
            <a:ext cx="360000" cy="1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p32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6582350" y="2001813"/>
            <a:ext cx="360000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p32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6582338" y="2415150"/>
            <a:ext cx="360000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p32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6582338" y="802663"/>
            <a:ext cx="360000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p32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6506150" y="1223663"/>
            <a:ext cx="468000" cy="3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411" name="Google Shape;411;p32"/>
          <p:cNvSpPr txBox="1"/>
          <p:nvPr/>
        </p:nvSpPr>
        <p:spPr>
          <a:xfrm>
            <a:off x="2387900" y="863613"/>
            <a:ext cx="20886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700">
                <a:solidFill>
                  <a:srgbClr val="4E79A6"/>
                </a:solidFill>
                <a:latin typeface="Lato"/>
                <a:ea typeface="Lato"/>
                <a:cs typeface="Lato"/>
                <a:sym typeface="Lato"/>
              </a:rPr>
              <a:t>Work Like Urban,</a:t>
            </a:r>
            <a:br>
              <a:rPr b="1" lang="en-GB" sz="1700">
                <a:solidFill>
                  <a:srgbClr val="4E79A6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b="1" lang="en-GB" sz="1700">
                <a:solidFill>
                  <a:srgbClr val="4E79A6"/>
                </a:solidFill>
                <a:latin typeface="Lato"/>
                <a:ea typeface="Lato"/>
                <a:cs typeface="Lato"/>
                <a:sym typeface="Lato"/>
              </a:rPr>
              <a:t>Life Like Rural</a:t>
            </a:r>
            <a:endParaRPr b="1" sz="1700">
              <a:solidFill>
                <a:srgbClr val="4E79A6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12" name="Google Shape;412;p32"/>
          <p:cNvSpPr txBox="1"/>
          <p:nvPr/>
        </p:nvSpPr>
        <p:spPr>
          <a:xfrm>
            <a:off x="2387901" y="2000763"/>
            <a:ext cx="20886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700">
                <a:solidFill>
                  <a:srgbClr val="4E79A6"/>
                </a:solidFill>
                <a:latin typeface="Lato"/>
                <a:ea typeface="Lato"/>
                <a:cs typeface="Lato"/>
                <a:sym typeface="Lato"/>
              </a:rPr>
              <a:t>Joint Income,</a:t>
            </a:r>
            <a:br>
              <a:rPr b="1" lang="en-GB" sz="1700">
                <a:solidFill>
                  <a:srgbClr val="4E79A6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b="1" lang="en-GB" sz="1700">
                <a:solidFill>
                  <a:srgbClr val="4E79A6"/>
                </a:solidFill>
                <a:latin typeface="Lato"/>
                <a:ea typeface="Lato"/>
                <a:cs typeface="Lato"/>
                <a:sym typeface="Lato"/>
              </a:rPr>
              <a:t>More Stable</a:t>
            </a:r>
            <a:endParaRPr b="1" sz="1700">
              <a:solidFill>
                <a:srgbClr val="4E79A6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13" name="Google Shape;413;p32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1960388" y="2404538"/>
            <a:ext cx="360000" cy="3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Google Shape;414;p32"/>
          <p:cNvSpPr txBox="1"/>
          <p:nvPr/>
        </p:nvSpPr>
        <p:spPr>
          <a:xfrm>
            <a:off x="2387913" y="3118625"/>
            <a:ext cx="20886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700">
                <a:solidFill>
                  <a:srgbClr val="4E79A6"/>
                </a:solidFill>
                <a:latin typeface="Lato"/>
                <a:ea typeface="Lato"/>
                <a:cs typeface="Lato"/>
                <a:sym typeface="Lato"/>
              </a:rPr>
              <a:t>Earnings,</a:t>
            </a:r>
            <a:br>
              <a:rPr b="1" lang="en-GB" sz="1700">
                <a:solidFill>
                  <a:srgbClr val="4E79A6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b="1" lang="en-GB" sz="1700">
                <a:solidFill>
                  <a:srgbClr val="4E79A6"/>
                </a:solidFill>
                <a:latin typeface="Lato"/>
                <a:ea typeface="Lato"/>
                <a:cs typeface="Lato"/>
                <a:sym typeface="Lato"/>
              </a:rPr>
              <a:t>More Safe</a:t>
            </a:r>
            <a:endParaRPr b="1" sz="1700">
              <a:solidFill>
                <a:srgbClr val="4E79A6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15" name="Google Shape;415;p32"/>
          <p:cNvSpPr txBox="1"/>
          <p:nvPr/>
        </p:nvSpPr>
        <p:spPr>
          <a:xfrm>
            <a:off x="2387913" y="4236475"/>
            <a:ext cx="20886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700">
                <a:solidFill>
                  <a:srgbClr val="4E79A6"/>
                </a:solidFill>
                <a:latin typeface="Lato"/>
                <a:ea typeface="Lato"/>
                <a:cs typeface="Lato"/>
                <a:sym typeface="Lato"/>
              </a:rPr>
              <a:t>More Search,</a:t>
            </a:r>
            <a:br>
              <a:rPr b="1" lang="en-GB" sz="1700">
                <a:solidFill>
                  <a:srgbClr val="4E79A6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b="1" lang="en-GB" sz="1700">
                <a:solidFill>
                  <a:srgbClr val="4E79A6"/>
                </a:solidFill>
                <a:latin typeface="Lato"/>
                <a:ea typeface="Lato"/>
                <a:cs typeface="Lato"/>
                <a:sym typeface="Lato"/>
              </a:rPr>
              <a:t>More Know</a:t>
            </a:r>
            <a:endParaRPr b="1" sz="1700">
              <a:solidFill>
                <a:srgbClr val="4E79A6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16" name="Google Shape;416;p32"/>
          <p:cNvSpPr txBox="1"/>
          <p:nvPr/>
        </p:nvSpPr>
        <p:spPr>
          <a:xfrm>
            <a:off x="7004538" y="2000763"/>
            <a:ext cx="20886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700">
                <a:solidFill>
                  <a:srgbClr val="4E79A6"/>
                </a:solidFill>
                <a:latin typeface="Lato"/>
                <a:ea typeface="Lato"/>
                <a:cs typeface="Lato"/>
                <a:sym typeface="Lato"/>
              </a:rPr>
              <a:t>Profitable,</a:t>
            </a:r>
            <a:br>
              <a:rPr b="1" lang="en-GB" sz="1700">
                <a:solidFill>
                  <a:srgbClr val="4E79A6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b="1" lang="en-GB" sz="1700">
                <a:solidFill>
                  <a:srgbClr val="4E79A6"/>
                </a:solidFill>
                <a:latin typeface="Lato"/>
                <a:ea typeface="Lato"/>
                <a:cs typeface="Lato"/>
                <a:sym typeface="Lato"/>
              </a:rPr>
              <a:t>Loveable</a:t>
            </a:r>
            <a:endParaRPr b="1" sz="1700">
              <a:solidFill>
                <a:srgbClr val="4E79A6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17" name="Google Shape;417;p32"/>
          <p:cNvSpPr txBox="1"/>
          <p:nvPr/>
        </p:nvSpPr>
        <p:spPr>
          <a:xfrm>
            <a:off x="6974138" y="836363"/>
            <a:ext cx="20886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700">
                <a:solidFill>
                  <a:srgbClr val="4E79A6"/>
                </a:solidFill>
                <a:latin typeface="Lato"/>
                <a:ea typeface="Lato"/>
                <a:cs typeface="Lato"/>
                <a:sym typeface="Lato"/>
              </a:rPr>
              <a:t>Trusted,</a:t>
            </a:r>
            <a:br>
              <a:rPr b="1" lang="en-GB" sz="1700">
                <a:solidFill>
                  <a:srgbClr val="4E79A6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b="1" lang="en-GB" sz="1700">
                <a:solidFill>
                  <a:srgbClr val="4E79A6"/>
                </a:solidFill>
                <a:latin typeface="Lato"/>
                <a:ea typeface="Lato"/>
                <a:cs typeface="Lato"/>
                <a:sym typeface="Lato"/>
              </a:rPr>
              <a:t>Small Risk</a:t>
            </a:r>
            <a:endParaRPr b="1" sz="1700">
              <a:solidFill>
                <a:srgbClr val="4E79A6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18" name="Google Shape;418;p32"/>
          <p:cNvSpPr txBox="1"/>
          <p:nvPr/>
        </p:nvSpPr>
        <p:spPr>
          <a:xfrm>
            <a:off x="7032538" y="3118613"/>
            <a:ext cx="20886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700">
                <a:solidFill>
                  <a:srgbClr val="4E79A6"/>
                </a:solidFill>
                <a:latin typeface="Lato"/>
                <a:ea typeface="Lato"/>
                <a:cs typeface="Lato"/>
                <a:sym typeface="Lato"/>
              </a:rPr>
              <a:t>Common,</a:t>
            </a:r>
            <a:br>
              <a:rPr b="1" lang="en-GB" sz="1700">
                <a:solidFill>
                  <a:srgbClr val="4E79A6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b="1" lang="en-GB" sz="1700">
                <a:solidFill>
                  <a:srgbClr val="4E79A6"/>
                </a:solidFill>
                <a:latin typeface="Lato"/>
                <a:ea typeface="Lato"/>
                <a:cs typeface="Lato"/>
                <a:sym typeface="Lato"/>
              </a:rPr>
              <a:t>Cheaper</a:t>
            </a:r>
            <a:endParaRPr b="1" sz="1700">
              <a:solidFill>
                <a:srgbClr val="4E79A6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19" name="Google Shape;419;p32"/>
          <p:cNvSpPr txBox="1"/>
          <p:nvPr/>
        </p:nvSpPr>
        <p:spPr>
          <a:xfrm>
            <a:off x="7032538" y="4236463"/>
            <a:ext cx="20886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700">
                <a:solidFill>
                  <a:srgbClr val="4E79A6"/>
                </a:solidFill>
                <a:latin typeface="Lato"/>
                <a:ea typeface="Lato"/>
                <a:cs typeface="Lato"/>
                <a:sym typeface="Lato"/>
              </a:rPr>
              <a:t>Large Market,</a:t>
            </a:r>
            <a:br>
              <a:rPr b="1" lang="en-GB" sz="1700">
                <a:solidFill>
                  <a:srgbClr val="4E79A6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b="1" lang="en-GB" sz="1700">
                <a:solidFill>
                  <a:srgbClr val="4E79A6"/>
                </a:solidFill>
                <a:latin typeface="Lato"/>
                <a:ea typeface="Lato"/>
                <a:cs typeface="Lato"/>
                <a:sym typeface="Lato"/>
              </a:rPr>
              <a:t>Simple Plan</a:t>
            </a:r>
            <a:endParaRPr b="1" sz="1700">
              <a:solidFill>
                <a:srgbClr val="4E79A6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2F2"/>
        </a:solidFill>
      </p:bgPr>
    </p:bg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33"/>
          <p:cNvSpPr txBox="1"/>
          <p:nvPr>
            <p:ph type="title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>
                <a:solidFill>
                  <a:schemeClr val="lt1"/>
                </a:solidFill>
                <a:latin typeface="Lato Hairline"/>
                <a:ea typeface="Lato Hairline"/>
                <a:cs typeface="Lato Hairline"/>
                <a:sym typeface="Lato Hairline"/>
              </a:rPr>
              <a:t>The </a:t>
            </a:r>
            <a:r>
              <a:rPr b="1" lang="en-GB" sz="4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Preprocessing</a:t>
            </a:r>
            <a:endParaRPr b="1" sz="4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chemeClr val="lt1"/>
                </a:solidFill>
                <a:latin typeface="Lato Hairline"/>
                <a:ea typeface="Lato Hairline"/>
                <a:cs typeface="Lato Hairline"/>
                <a:sym typeface="Lato Hairline"/>
              </a:rPr>
              <a:t>The </a:t>
            </a:r>
            <a:r>
              <a:rPr b="1" lang="en-GB" sz="2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Finding &amp; </a:t>
            </a:r>
            <a:r>
              <a:rPr lang="en-GB" sz="2200">
                <a:solidFill>
                  <a:schemeClr val="lt1"/>
                </a:solidFill>
                <a:latin typeface="Lato Hairline"/>
                <a:ea typeface="Lato Hairline"/>
                <a:cs typeface="Lato Hairline"/>
                <a:sym typeface="Lato Hairline"/>
              </a:rPr>
              <a:t>The </a:t>
            </a:r>
            <a:r>
              <a:rPr b="1" lang="en-GB" sz="2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Solution</a:t>
            </a:r>
            <a:endParaRPr b="1" sz="2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425" name="Google Shape;425;p33"/>
          <p:cNvCxnSpPr/>
          <p:nvPr/>
        </p:nvCxnSpPr>
        <p:spPr>
          <a:xfrm flipH="1" rot="10800000">
            <a:off x="3181050" y="2716950"/>
            <a:ext cx="2781900" cy="144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34"/>
          <p:cNvSpPr/>
          <p:nvPr/>
        </p:nvSpPr>
        <p:spPr>
          <a:xfrm>
            <a:off x="0" y="175"/>
            <a:ext cx="29088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431" name="Google Shape;431;p34"/>
          <p:cNvCxnSpPr/>
          <p:nvPr/>
        </p:nvCxnSpPr>
        <p:spPr>
          <a:xfrm flipH="1" rot="10800000">
            <a:off x="6267075" y="392300"/>
            <a:ext cx="2877000" cy="7200"/>
          </a:xfrm>
          <a:prstGeom prst="straightConnector1">
            <a:avLst/>
          </a:prstGeom>
          <a:noFill/>
          <a:ln cap="flat" cmpd="sng" w="9525">
            <a:solidFill>
              <a:srgbClr val="4E79A6"/>
            </a:solidFill>
            <a:prstDash val="solid"/>
            <a:miter lim="800000"/>
            <a:headEnd len="med" w="med" type="oval"/>
            <a:tailEnd len="sm" w="sm" type="none"/>
          </a:ln>
        </p:spPr>
      </p:cxnSp>
      <p:sp>
        <p:nvSpPr>
          <p:cNvPr id="432" name="Google Shape;432;p34"/>
          <p:cNvSpPr txBox="1"/>
          <p:nvPr/>
        </p:nvSpPr>
        <p:spPr>
          <a:xfrm>
            <a:off x="171450" y="219075"/>
            <a:ext cx="88011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100"/>
              <a:buFont typeface="Century Gothic"/>
              <a:buNone/>
            </a:pPr>
            <a:r>
              <a:t/>
            </a:r>
            <a:endParaRPr sz="2500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433" name="Google Shape;433;p34"/>
          <p:cNvCxnSpPr/>
          <p:nvPr/>
        </p:nvCxnSpPr>
        <p:spPr>
          <a:xfrm>
            <a:off x="0" y="392174"/>
            <a:ext cx="2908800" cy="7200"/>
          </a:xfrm>
          <a:prstGeom prst="straightConnector1">
            <a:avLst/>
          </a:prstGeom>
          <a:noFill/>
          <a:ln cap="flat" cmpd="sng" w="9525">
            <a:solidFill>
              <a:srgbClr val="4E79A6"/>
            </a:solidFill>
            <a:prstDash val="solid"/>
            <a:miter lim="800000"/>
            <a:headEnd len="sm" w="sm" type="none"/>
            <a:tailEnd len="med" w="med" type="oval"/>
          </a:ln>
        </p:spPr>
      </p:cxnSp>
      <p:pic>
        <p:nvPicPr>
          <p:cNvPr id="434" name="Google Shape;43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450" y="489075"/>
            <a:ext cx="1080000" cy="10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Google Shape;435;p34"/>
          <p:cNvSpPr txBox="1"/>
          <p:nvPr/>
        </p:nvSpPr>
        <p:spPr>
          <a:xfrm>
            <a:off x="1251450" y="705075"/>
            <a:ext cx="17304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rgbClr val="4E79A6"/>
                </a:solidFill>
                <a:latin typeface="Lato"/>
                <a:ea typeface="Lato"/>
                <a:cs typeface="Lato"/>
                <a:sym typeface="Lato"/>
              </a:rPr>
              <a:t>Data Cleaning</a:t>
            </a:r>
            <a:endParaRPr b="1" sz="2000">
              <a:solidFill>
                <a:srgbClr val="4E79A6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36" name="Google Shape;436;p34"/>
          <p:cNvSpPr txBox="1"/>
          <p:nvPr/>
        </p:nvSpPr>
        <p:spPr>
          <a:xfrm>
            <a:off x="171450" y="1569075"/>
            <a:ext cx="3636600" cy="9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700">
                <a:latin typeface="Lato"/>
                <a:ea typeface="Lato"/>
                <a:cs typeface="Lato"/>
                <a:sym typeface="Lato"/>
              </a:rPr>
              <a:t>What to take out?</a:t>
            </a:r>
            <a:endParaRPr b="1" sz="1700">
              <a:latin typeface="Lato"/>
              <a:ea typeface="Lato"/>
              <a:cs typeface="Lato"/>
              <a:sym typeface="La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008680"/>
              </a:buClr>
              <a:buSzPts val="1500"/>
              <a:buFont typeface="Lato"/>
              <a:buChar char="-"/>
            </a:pPr>
            <a:r>
              <a:rPr lang="en-GB" sz="1500">
                <a:solidFill>
                  <a:srgbClr val="008680"/>
                </a:solidFill>
                <a:latin typeface="Lato"/>
                <a:ea typeface="Lato"/>
                <a:cs typeface="Lato"/>
                <a:sym typeface="Lato"/>
              </a:rPr>
              <a:t>Customer ID</a:t>
            </a:r>
            <a:endParaRPr sz="1500">
              <a:solidFill>
                <a:srgbClr val="00868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008680"/>
              </a:buClr>
              <a:buSzPts val="1500"/>
              <a:buFont typeface="Lato"/>
              <a:buChar char="-"/>
            </a:pPr>
            <a:r>
              <a:rPr lang="en-GB" sz="1500">
                <a:solidFill>
                  <a:srgbClr val="008680"/>
                </a:solidFill>
                <a:latin typeface="Lato"/>
                <a:ea typeface="Lato"/>
                <a:cs typeface="Lato"/>
                <a:sym typeface="Lato"/>
              </a:rPr>
              <a:t>Effective to Date</a:t>
            </a:r>
            <a:endParaRPr sz="1500">
              <a:solidFill>
                <a:srgbClr val="00868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37" name="Google Shape;437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7275" y="2446275"/>
            <a:ext cx="2597840" cy="2641725"/>
          </a:xfrm>
          <a:prstGeom prst="rect">
            <a:avLst/>
          </a:prstGeom>
          <a:noFill/>
          <a:ln>
            <a:noFill/>
          </a:ln>
        </p:spPr>
      </p:pic>
      <p:sp>
        <p:nvSpPr>
          <p:cNvPr id="438" name="Google Shape;438;p34"/>
          <p:cNvSpPr txBox="1"/>
          <p:nvPr/>
        </p:nvSpPr>
        <p:spPr>
          <a:xfrm>
            <a:off x="171450" y="219075"/>
            <a:ext cx="88011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100"/>
              <a:buFont typeface="Century Gothic"/>
              <a:buNone/>
            </a:pPr>
            <a:r>
              <a:rPr lang="en-GB" sz="2500">
                <a:solidFill>
                  <a:schemeClr val="dk1"/>
                </a:solidFill>
                <a:latin typeface="Lato Hairline"/>
                <a:ea typeface="Lato Hairline"/>
                <a:cs typeface="Lato Hairline"/>
                <a:sym typeface="Lato Hairline"/>
              </a:rPr>
              <a:t>The </a:t>
            </a:r>
            <a:r>
              <a:rPr lang="en-GB" sz="25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rPr>
              <a:t>Preprocessing (1)</a:t>
            </a:r>
            <a:endParaRPr sz="2500">
              <a:solidFill>
                <a:schemeClr val="dk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cxnSp>
        <p:nvCxnSpPr>
          <p:cNvPr id="439" name="Google Shape;439;p34"/>
          <p:cNvCxnSpPr/>
          <p:nvPr/>
        </p:nvCxnSpPr>
        <p:spPr>
          <a:xfrm>
            <a:off x="157050" y="1481175"/>
            <a:ext cx="2367600" cy="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0" name="Google Shape;440;p34"/>
          <p:cNvSpPr txBox="1"/>
          <p:nvPr/>
        </p:nvSpPr>
        <p:spPr>
          <a:xfrm>
            <a:off x="4070850" y="628875"/>
            <a:ext cx="17304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rgbClr val="4E79A6"/>
                </a:solidFill>
                <a:latin typeface="Lato"/>
                <a:ea typeface="Lato"/>
                <a:cs typeface="Lato"/>
                <a:sym typeface="Lato"/>
              </a:rPr>
              <a:t>Data Correlation</a:t>
            </a:r>
            <a:endParaRPr b="1" sz="2000">
              <a:solidFill>
                <a:srgbClr val="4E79A6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41" name="Google Shape;441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90850" y="628875"/>
            <a:ext cx="1080000" cy="94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Google Shape;442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31256" y="1632797"/>
            <a:ext cx="3636600" cy="3217718"/>
          </a:xfrm>
          <a:prstGeom prst="rect">
            <a:avLst/>
          </a:prstGeom>
          <a:noFill/>
          <a:ln>
            <a:noFill/>
          </a:ln>
        </p:spPr>
      </p:pic>
      <p:sp>
        <p:nvSpPr>
          <p:cNvPr id="443" name="Google Shape;443;p34"/>
          <p:cNvSpPr txBox="1"/>
          <p:nvPr/>
        </p:nvSpPr>
        <p:spPr>
          <a:xfrm>
            <a:off x="6822200" y="1556600"/>
            <a:ext cx="21504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Strong correlations :</a:t>
            </a:r>
            <a:endParaRPr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- </a:t>
            </a:r>
            <a:r>
              <a:rPr lang="en-GB">
                <a:latin typeface="Lato"/>
                <a:ea typeface="Lato"/>
                <a:cs typeface="Lato"/>
                <a:sym typeface="Lato"/>
              </a:rPr>
              <a:t>(</a:t>
            </a:r>
            <a:r>
              <a:rPr b="1" lang="en-GB">
                <a:solidFill>
                  <a:srgbClr val="F4AC3E"/>
                </a:solidFill>
                <a:latin typeface="Lato"/>
                <a:ea typeface="Lato"/>
                <a:cs typeface="Lato"/>
                <a:sym typeface="Lato"/>
              </a:rPr>
              <a:t>0.63</a:t>
            </a:r>
            <a:r>
              <a:rPr lang="en-GB">
                <a:latin typeface="Lato"/>
                <a:ea typeface="Lato"/>
                <a:cs typeface="Lato"/>
                <a:sym typeface="Lato"/>
              </a:rPr>
              <a:t>)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Moderate correlations :</a:t>
            </a:r>
            <a:endParaRPr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- (</a:t>
            </a:r>
            <a:r>
              <a:rPr b="1" lang="en-GB">
                <a:solidFill>
                  <a:srgbClr val="DC2B47"/>
                </a:solidFill>
                <a:latin typeface="Lato"/>
                <a:ea typeface="Lato"/>
                <a:cs typeface="Lato"/>
                <a:sym typeface="Lato"/>
              </a:rPr>
              <a:t>0.4</a:t>
            </a:r>
            <a:r>
              <a:rPr lang="en-GB">
                <a:latin typeface="Lato"/>
                <a:ea typeface="Lato"/>
                <a:cs typeface="Lato"/>
                <a:sym typeface="Lato"/>
              </a:rPr>
              <a:t>)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- (</a:t>
            </a:r>
            <a:r>
              <a:rPr b="1" lang="en-GB">
                <a:latin typeface="Lato"/>
                <a:ea typeface="Lato"/>
                <a:cs typeface="Lato"/>
                <a:sym typeface="Lato"/>
              </a:rPr>
              <a:t>-0.36</a:t>
            </a:r>
            <a:r>
              <a:rPr lang="en-GB">
                <a:latin typeface="Lato"/>
                <a:ea typeface="Lato"/>
                <a:cs typeface="Lato"/>
                <a:sym typeface="Lato"/>
              </a:rPr>
              <a:t>)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444" name="Google Shape;444;p34"/>
          <p:cNvCxnSpPr/>
          <p:nvPr/>
        </p:nvCxnSpPr>
        <p:spPr>
          <a:xfrm flipH="1" rot="10800000">
            <a:off x="3128850" y="1535475"/>
            <a:ext cx="3512700" cy="2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5" name="Google Shape;445;p34"/>
          <p:cNvSpPr/>
          <p:nvPr/>
        </p:nvSpPr>
        <p:spPr>
          <a:xfrm>
            <a:off x="4269525" y="3755475"/>
            <a:ext cx="302400" cy="1080000"/>
          </a:xfrm>
          <a:prstGeom prst="rect">
            <a:avLst/>
          </a:prstGeom>
          <a:noFill/>
          <a:ln cap="flat" cmpd="sng" w="28575">
            <a:solidFill>
              <a:srgbClr val="4E79A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p34"/>
          <p:cNvSpPr/>
          <p:nvPr/>
        </p:nvSpPr>
        <p:spPr>
          <a:xfrm>
            <a:off x="3066050" y="2274550"/>
            <a:ext cx="913200" cy="346200"/>
          </a:xfrm>
          <a:prstGeom prst="rect">
            <a:avLst/>
          </a:prstGeom>
          <a:noFill/>
          <a:ln cap="flat" cmpd="sng" w="28575">
            <a:solidFill>
              <a:srgbClr val="4E79A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p34"/>
          <p:cNvSpPr/>
          <p:nvPr/>
        </p:nvSpPr>
        <p:spPr>
          <a:xfrm>
            <a:off x="3967125" y="3755475"/>
            <a:ext cx="302400" cy="1080000"/>
          </a:xfrm>
          <a:prstGeom prst="rect">
            <a:avLst/>
          </a:prstGeom>
          <a:noFill/>
          <a:ln cap="flat" cmpd="sng" w="28575">
            <a:solidFill>
              <a:srgbClr val="4E79A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35"/>
          <p:cNvSpPr/>
          <p:nvPr/>
        </p:nvSpPr>
        <p:spPr>
          <a:xfrm>
            <a:off x="0" y="175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sz="14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453" name="Google Shape;453;p35"/>
          <p:cNvCxnSpPr/>
          <p:nvPr/>
        </p:nvCxnSpPr>
        <p:spPr>
          <a:xfrm flipH="1" rot="10800000">
            <a:off x="6267075" y="392300"/>
            <a:ext cx="2877000" cy="7200"/>
          </a:xfrm>
          <a:prstGeom prst="straightConnector1">
            <a:avLst/>
          </a:prstGeom>
          <a:noFill/>
          <a:ln cap="flat" cmpd="sng" w="9525">
            <a:solidFill>
              <a:srgbClr val="4E79A6"/>
            </a:solidFill>
            <a:prstDash val="solid"/>
            <a:miter lim="800000"/>
            <a:headEnd len="med" w="med" type="oval"/>
            <a:tailEnd len="sm" w="sm" type="none"/>
          </a:ln>
        </p:spPr>
      </p:cxnSp>
      <p:sp>
        <p:nvSpPr>
          <p:cNvPr id="454" name="Google Shape;454;p35"/>
          <p:cNvSpPr txBox="1"/>
          <p:nvPr/>
        </p:nvSpPr>
        <p:spPr>
          <a:xfrm>
            <a:off x="171450" y="219075"/>
            <a:ext cx="88011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100"/>
              <a:buFont typeface="Century Gothic"/>
              <a:buNone/>
            </a:pPr>
            <a:r>
              <a:t/>
            </a:r>
            <a:endParaRPr sz="2500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455" name="Google Shape;455;p35"/>
          <p:cNvCxnSpPr/>
          <p:nvPr/>
        </p:nvCxnSpPr>
        <p:spPr>
          <a:xfrm>
            <a:off x="0" y="392174"/>
            <a:ext cx="2908800" cy="7200"/>
          </a:xfrm>
          <a:prstGeom prst="straightConnector1">
            <a:avLst/>
          </a:prstGeom>
          <a:noFill/>
          <a:ln cap="flat" cmpd="sng" w="9525">
            <a:solidFill>
              <a:srgbClr val="4E79A6"/>
            </a:solidFill>
            <a:prstDash val="solid"/>
            <a:miter lim="800000"/>
            <a:headEnd len="sm" w="sm" type="none"/>
            <a:tailEnd len="med" w="med" type="oval"/>
          </a:ln>
        </p:spPr>
      </p:cxnSp>
      <p:pic>
        <p:nvPicPr>
          <p:cNvPr id="456" name="Google Shape;45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" y="565275"/>
            <a:ext cx="1080000" cy="10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457" name="Google Shape;457;p35"/>
          <p:cNvSpPr txBox="1"/>
          <p:nvPr/>
        </p:nvSpPr>
        <p:spPr>
          <a:xfrm>
            <a:off x="1156200" y="705075"/>
            <a:ext cx="17304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rgbClr val="4E79A6"/>
                </a:solidFill>
                <a:latin typeface="Lato"/>
                <a:ea typeface="Lato"/>
                <a:cs typeface="Lato"/>
                <a:sym typeface="Lato"/>
              </a:rPr>
              <a:t>Outlier Detection</a:t>
            </a:r>
            <a:endParaRPr b="1" sz="2000">
              <a:solidFill>
                <a:srgbClr val="4E79A6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58" name="Google Shape;458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5200" y="2063850"/>
            <a:ext cx="3600000" cy="18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" name="Google Shape;459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93600" y="1176550"/>
            <a:ext cx="144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" name="Google Shape;460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53400" y="1176562"/>
            <a:ext cx="1440000" cy="10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p35"/>
          <p:cNvSpPr txBox="1"/>
          <p:nvPr/>
        </p:nvSpPr>
        <p:spPr>
          <a:xfrm>
            <a:off x="4093600" y="2518900"/>
            <a:ext cx="4810500" cy="446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lt1"/>
                </a:solidFill>
                <a:latin typeface="Lato Hairline"/>
                <a:ea typeface="Lato Hairline"/>
                <a:cs typeface="Lato Hairline"/>
                <a:sym typeface="Lato Hairline"/>
              </a:rPr>
              <a:t>The </a:t>
            </a:r>
            <a:r>
              <a:rPr b="1" lang="en-GB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Normality Test</a:t>
            </a:r>
            <a:endParaRPr b="1" sz="1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62" name="Google Shape;462;p3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416325" y="3682300"/>
            <a:ext cx="360000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p3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227600" y="2039175"/>
            <a:ext cx="360000" cy="3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464" name="Google Shape;464;p35"/>
          <p:cNvSpPr txBox="1"/>
          <p:nvPr/>
        </p:nvSpPr>
        <p:spPr>
          <a:xfrm>
            <a:off x="4002650" y="705063"/>
            <a:ext cx="1440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700">
                <a:solidFill>
                  <a:srgbClr val="F4AC3E"/>
                </a:solidFill>
                <a:latin typeface="Lato"/>
                <a:ea typeface="Lato"/>
                <a:cs typeface="Lato"/>
                <a:sym typeface="Lato"/>
              </a:rPr>
              <a:t>Q-Q Plot</a:t>
            </a:r>
            <a:endParaRPr b="1" sz="1700">
              <a:solidFill>
                <a:srgbClr val="F4AC3E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465" name="Google Shape;465;p35"/>
          <p:cNvCxnSpPr/>
          <p:nvPr/>
        </p:nvCxnSpPr>
        <p:spPr>
          <a:xfrm>
            <a:off x="125950" y="1884200"/>
            <a:ext cx="976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6" name="Google Shape;466;p35"/>
          <p:cNvSpPr txBox="1"/>
          <p:nvPr/>
        </p:nvSpPr>
        <p:spPr>
          <a:xfrm>
            <a:off x="4980250" y="4611650"/>
            <a:ext cx="2908800" cy="446400"/>
          </a:xfrm>
          <a:prstGeom prst="rect">
            <a:avLst/>
          </a:prstGeom>
          <a:solidFill>
            <a:srgbClr val="00868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IT’S A GOOD OUTLIERS!</a:t>
            </a:r>
            <a:endParaRPr b="1" sz="1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67" name="Google Shape;467;p35"/>
          <p:cNvSpPr txBox="1"/>
          <p:nvPr/>
        </p:nvSpPr>
        <p:spPr>
          <a:xfrm>
            <a:off x="171450" y="219075"/>
            <a:ext cx="88011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100"/>
              <a:buFont typeface="Century Gothic"/>
              <a:buNone/>
            </a:pPr>
            <a:r>
              <a:rPr lang="en-GB" sz="2500">
                <a:solidFill>
                  <a:schemeClr val="dk1"/>
                </a:solidFill>
                <a:latin typeface="Lato Hairline"/>
                <a:ea typeface="Lato Hairline"/>
                <a:cs typeface="Lato Hairline"/>
                <a:sym typeface="Lato Hairline"/>
              </a:rPr>
              <a:t>The </a:t>
            </a:r>
            <a:r>
              <a:rPr lang="en-GB" sz="25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rPr>
              <a:t>Preprocessing (2)</a:t>
            </a:r>
            <a:endParaRPr sz="2500">
              <a:solidFill>
                <a:schemeClr val="dk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468" name="Google Shape;468;p35"/>
          <p:cNvSpPr txBox="1"/>
          <p:nvPr/>
        </p:nvSpPr>
        <p:spPr>
          <a:xfrm>
            <a:off x="69000" y="1472088"/>
            <a:ext cx="1440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700">
                <a:solidFill>
                  <a:srgbClr val="F4AC3E"/>
                </a:solidFill>
                <a:latin typeface="Lato"/>
                <a:ea typeface="Lato"/>
                <a:cs typeface="Lato"/>
                <a:sym typeface="Lato"/>
              </a:rPr>
              <a:t>Dive In</a:t>
            </a:r>
            <a:endParaRPr b="1" sz="1700">
              <a:solidFill>
                <a:srgbClr val="F4AC3E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469" name="Google Shape;469;p35"/>
          <p:cNvCxnSpPr/>
          <p:nvPr/>
        </p:nvCxnSpPr>
        <p:spPr>
          <a:xfrm>
            <a:off x="157050" y="1481175"/>
            <a:ext cx="2367600" cy="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70" name="Google Shape;470;p35"/>
          <p:cNvSpPr/>
          <p:nvPr/>
        </p:nvSpPr>
        <p:spPr>
          <a:xfrm>
            <a:off x="69000" y="1985000"/>
            <a:ext cx="1255500" cy="708000"/>
          </a:xfrm>
          <a:prstGeom prst="rect">
            <a:avLst/>
          </a:prstGeom>
          <a:noFill/>
          <a:ln cap="flat" cmpd="sng" w="9525">
            <a:solidFill>
              <a:srgbClr val="EC3853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" name="Google Shape;471;p35"/>
          <p:cNvSpPr/>
          <p:nvPr/>
        </p:nvSpPr>
        <p:spPr>
          <a:xfrm>
            <a:off x="1324350" y="3248500"/>
            <a:ext cx="1241700" cy="708000"/>
          </a:xfrm>
          <a:prstGeom prst="rect">
            <a:avLst/>
          </a:prstGeom>
          <a:noFill/>
          <a:ln cap="flat" cmpd="sng" w="9525">
            <a:solidFill>
              <a:srgbClr val="EC3853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p35"/>
          <p:cNvSpPr txBox="1"/>
          <p:nvPr/>
        </p:nvSpPr>
        <p:spPr>
          <a:xfrm>
            <a:off x="102000" y="4088350"/>
            <a:ext cx="2838600" cy="954300"/>
          </a:xfrm>
          <a:prstGeom prst="rect">
            <a:avLst/>
          </a:prstGeom>
          <a:noFill/>
          <a:ln cap="flat" cmpd="sng" w="9525">
            <a:solidFill>
              <a:srgbClr val="EC3853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latin typeface="Lato Hairline"/>
                <a:ea typeface="Lato Hairline"/>
                <a:cs typeface="Lato Hairline"/>
                <a:sym typeface="Lato Hairline"/>
              </a:rPr>
              <a:t>The </a:t>
            </a:r>
            <a:r>
              <a:rPr b="1" lang="en-GB" sz="2000">
                <a:latin typeface="Lato"/>
                <a:ea typeface="Lato"/>
                <a:cs typeface="Lato"/>
                <a:sym typeface="Lato"/>
              </a:rPr>
              <a:t>Suspect </a:t>
            </a:r>
            <a:r>
              <a:rPr lang="en-GB" sz="2000">
                <a:latin typeface="Lato"/>
                <a:ea typeface="Lato"/>
                <a:cs typeface="Lato"/>
                <a:sym typeface="Lato"/>
              </a:rPr>
              <a:t>!</a:t>
            </a:r>
            <a:endParaRPr sz="2000">
              <a:latin typeface="Lato"/>
              <a:ea typeface="Lato"/>
              <a:cs typeface="Lato"/>
              <a:sym typeface="La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Lato"/>
              <a:buChar char="-"/>
            </a:pPr>
            <a:r>
              <a:rPr lang="en-GB" sz="1500">
                <a:latin typeface="Lato"/>
                <a:ea typeface="Lato"/>
                <a:cs typeface="Lato"/>
                <a:sym typeface="Lato"/>
              </a:rPr>
              <a:t>Customer Lifetime Value</a:t>
            </a:r>
            <a:endParaRPr sz="1500">
              <a:latin typeface="Lato"/>
              <a:ea typeface="Lato"/>
              <a:cs typeface="Lato"/>
              <a:sym typeface="La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Lato"/>
              <a:buChar char="-"/>
            </a:pPr>
            <a:r>
              <a:rPr lang="en-GB" sz="1500">
                <a:latin typeface="Lato"/>
                <a:ea typeface="Lato"/>
                <a:cs typeface="Lato"/>
                <a:sym typeface="Lato"/>
              </a:rPr>
              <a:t>Total Claim Amount</a:t>
            </a:r>
            <a:endParaRPr sz="150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473" name="Google Shape;473;p35"/>
          <p:cNvCxnSpPr/>
          <p:nvPr/>
        </p:nvCxnSpPr>
        <p:spPr>
          <a:xfrm flipH="1" rot="10800000">
            <a:off x="4093600" y="1098525"/>
            <a:ext cx="926400" cy="4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74" name="Google Shape;474;p35"/>
          <p:cNvCxnSpPr>
            <a:stCxn id="464" idx="1"/>
            <a:endCxn id="472" idx="3"/>
          </p:cNvCxnSpPr>
          <p:nvPr/>
        </p:nvCxnSpPr>
        <p:spPr>
          <a:xfrm flipH="1">
            <a:off x="2940650" y="928263"/>
            <a:ext cx="1062000" cy="3637200"/>
          </a:xfrm>
          <a:prstGeom prst="bentConnector3">
            <a:avLst>
              <a:gd fmla="val 13656" name="adj1"/>
            </a:avLst>
          </a:prstGeom>
          <a:noFill/>
          <a:ln cap="flat" cmpd="sng" w="9525">
            <a:solidFill>
              <a:srgbClr val="EC3853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475" name="Google Shape;475;p35"/>
          <p:cNvSpPr/>
          <p:nvPr/>
        </p:nvSpPr>
        <p:spPr>
          <a:xfrm>
            <a:off x="6650550" y="1129725"/>
            <a:ext cx="540300" cy="708000"/>
          </a:xfrm>
          <a:prstGeom prst="rect">
            <a:avLst/>
          </a:prstGeom>
          <a:noFill/>
          <a:ln cap="flat" cmpd="sng" w="9525">
            <a:solidFill>
              <a:srgbClr val="EC3853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p35"/>
          <p:cNvSpPr/>
          <p:nvPr/>
        </p:nvSpPr>
        <p:spPr>
          <a:xfrm>
            <a:off x="5653400" y="1721488"/>
            <a:ext cx="540300" cy="708000"/>
          </a:xfrm>
          <a:prstGeom prst="rect">
            <a:avLst/>
          </a:prstGeom>
          <a:noFill/>
          <a:ln cap="flat" cmpd="sng" w="9525">
            <a:solidFill>
              <a:srgbClr val="EC3853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" name="Google Shape;477;p35"/>
          <p:cNvSpPr/>
          <p:nvPr/>
        </p:nvSpPr>
        <p:spPr>
          <a:xfrm>
            <a:off x="5056450" y="1176538"/>
            <a:ext cx="540300" cy="708000"/>
          </a:xfrm>
          <a:prstGeom prst="rect">
            <a:avLst/>
          </a:prstGeom>
          <a:noFill/>
          <a:ln cap="flat" cmpd="sng" w="9525">
            <a:solidFill>
              <a:srgbClr val="EC3853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p35"/>
          <p:cNvSpPr/>
          <p:nvPr/>
        </p:nvSpPr>
        <p:spPr>
          <a:xfrm>
            <a:off x="4185425" y="1635963"/>
            <a:ext cx="540300" cy="708000"/>
          </a:xfrm>
          <a:prstGeom prst="rect">
            <a:avLst/>
          </a:prstGeom>
          <a:noFill/>
          <a:ln cap="flat" cmpd="sng" w="9525">
            <a:solidFill>
              <a:srgbClr val="EC3853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79" name="Google Shape;479;p3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840450" y="2021175"/>
            <a:ext cx="360000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0" name="Google Shape;480;p3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093600" y="3375604"/>
            <a:ext cx="4620300" cy="296656"/>
          </a:xfrm>
          <a:prstGeom prst="rect">
            <a:avLst/>
          </a:prstGeom>
          <a:noFill/>
          <a:ln>
            <a:noFill/>
          </a:ln>
        </p:spPr>
      </p:pic>
      <p:pic>
        <p:nvPicPr>
          <p:cNvPr id="481" name="Google Shape;481;p3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093600" y="4067950"/>
            <a:ext cx="4620300" cy="446630"/>
          </a:xfrm>
          <a:prstGeom prst="rect">
            <a:avLst/>
          </a:prstGeom>
          <a:noFill/>
          <a:ln>
            <a:noFill/>
          </a:ln>
        </p:spPr>
      </p:pic>
      <p:sp>
        <p:nvSpPr>
          <p:cNvPr id="482" name="Google Shape;482;p35"/>
          <p:cNvSpPr txBox="1"/>
          <p:nvPr/>
        </p:nvSpPr>
        <p:spPr>
          <a:xfrm>
            <a:off x="4002650" y="2914875"/>
            <a:ext cx="19773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700">
                <a:solidFill>
                  <a:srgbClr val="F4AC3E"/>
                </a:solidFill>
                <a:latin typeface="Lato"/>
                <a:ea typeface="Lato"/>
                <a:cs typeface="Lato"/>
                <a:sym typeface="Lato"/>
              </a:rPr>
              <a:t>Shapiro-Wilk Test</a:t>
            </a:r>
            <a:endParaRPr b="1" sz="1700">
              <a:solidFill>
                <a:srgbClr val="F4AC3E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483" name="Google Shape;483;p35"/>
          <p:cNvCxnSpPr/>
          <p:nvPr/>
        </p:nvCxnSpPr>
        <p:spPr>
          <a:xfrm flipH="1" rot="10800000">
            <a:off x="4169800" y="3308325"/>
            <a:ext cx="1699200" cy="4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4" name="Google Shape;484;p35"/>
          <p:cNvSpPr txBox="1"/>
          <p:nvPr/>
        </p:nvSpPr>
        <p:spPr>
          <a:xfrm>
            <a:off x="4002650" y="3600675"/>
            <a:ext cx="27615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700">
                <a:solidFill>
                  <a:srgbClr val="F4AC3E"/>
                </a:solidFill>
                <a:latin typeface="Lato"/>
                <a:ea typeface="Lato"/>
                <a:cs typeface="Lato"/>
                <a:sym typeface="Lato"/>
              </a:rPr>
              <a:t>Wilcoxon Rank-Sum Test</a:t>
            </a:r>
            <a:endParaRPr b="1" sz="1700">
              <a:solidFill>
                <a:srgbClr val="F4AC3E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485" name="Google Shape;485;p35"/>
          <p:cNvCxnSpPr/>
          <p:nvPr/>
        </p:nvCxnSpPr>
        <p:spPr>
          <a:xfrm>
            <a:off x="4180925" y="3978300"/>
            <a:ext cx="2297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486" name="Google Shape;486;p3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514600" y="3484350"/>
            <a:ext cx="360000" cy="3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487" name="Google Shape;487;p35"/>
          <p:cNvSpPr txBox="1"/>
          <p:nvPr/>
        </p:nvSpPr>
        <p:spPr>
          <a:xfrm>
            <a:off x="7246000" y="1000750"/>
            <a:ext cx="1163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solidFill>
                  <a:srgbClr val="DC2B47"/>
                </a:solidFill>
                <a:latin typeface="Lato"/>
                <a:ea typeface="Lato"/>
                <a:cs typeface="Lato"/>
                <a:sym typeface="Lato"/>
              </a:rPr>
              <a:t>Deviation</a:t>
            </a:r>
            <a:endParaRPr b="1" sz="1500">
              <a:solidFill>
                <a:srgbClr val="DC2B47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488" name="Google Shape;488;p35"/>
          <p:cNvCxnSpPr/>
          <p:nvPr/>
        </p:nvCxnSpPr>
        <p:spPr>
          <a:xfrm flipH="1" rot="10800000">
            <a:off x="6903775" y="1335900"/>
            <a:ext cx="736500" cy="249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489" name="Google Shape;489;p3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514600" y="4363408"/>
            <a:ext cx="360000" cy="360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90" name="Google Shape;490;p35"/>
          <p:cNvCxnSpPr/>
          <p:nvPr/>
        </p:nvCxnSpPr>
        <p:spPr>
          <a:xfrm flipH="1" rot="10800000">
            <a:off x="1161025" y="1885025"/>
            <a:ext cx="524400" cy="399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91" name="Google Shape;491;p35"/>
          <p:cNvSpPr txBox="1"/>
          <p:nvPr/>
        </p:nvSpPr>
        <p:spPr>
          <a:xfrm>
            <a:off x="1621225" y="1653100"/>
            <a:ext cx="1440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solidFill>
                  <a:srgbClr val="DC2B47"/>
                </a:solidFill>
                <a:latin typeface="Lato"/>
                <a:ea typeface="Lato"/>
                <a:cs typeface="Lato"/>
                <a:sym typeface="Lato"/>
              </a:rPr>
              <a:t>Extreme Value</a:t>
            </a:r>
            <a:endParaRPr b="1" sz="1500">
              <a:solidFill>
                <a:srgbClr val="DC2B47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92" name="Google Shape;492;p35"/>
          <p:cNvSpPr txBox="1"/>
          <p:nvPr/>
        </p:nvSpPr>
        <p:spPr>
          <a:xfrm>
            <a:off x="7808250" y="3082725"/>
            <a:ext cx="1163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solidFill>
                  <a:srgbClr val="DC2B47"/>
                </a:solidFill>
                <a:latin typeface="Lato"/>
                <a:ea typeface="Lato"/>
                <a:cs typeface="Lato"/>
                <a:sym typeface="Lato"/>
              </a:rPr>
              <a:t>Reject H0</a:t>
            </a:r>
            <a:endParaRPr b="1" sz="1500">
              <a:solidFill>
                <a:srgbClr val="DC2B47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93" name="Google Shape;493;p35"/>
          <p:cNvSpPr txBox="1"/>
          <p:nvPr/>
        </p:nvSpPr>
        <p:spPr>
          <a:xfrm>
            <a:off x="7703200" y="3723063"/>
            <a:ext cx="1163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solidFill>
                  <a:srgbClr val="008680"/>
                </a:solidFill>
                <a:latin typeface="Lato"/>
                <a:ea typeface="Lato"/>
                <a:cs typeface="Lato"/>
                <a:sym typeface="Lato"/>
              </a:rPr>
              <a:t>Support </a:t>
            </a:r>
            <a:r>
              <a:rPr b="1" lang="en-GB" sz="1500">
                <a:solidFill>
                  <a:srgbClr val="008680"/>
                </a:solidFill>
                <a:latin typeface="Lato"/>
                <a:ea typeface="Lato"/>
                <a:cs typeface="Lato"/>
                <a:sym typeface="Lato"/>
              </a:rPr>
              <a:t>H0</a:t>
            </a:r>
            <a:endParaRPr b="1" sz="1500">
              <a:solidFill>
                <a:srgbClr val="00868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36"/>
          <p:cNvSpPr/>
          <p:nvPr/>
        </p:nvSpPr>
        <p:spPr>
          <a:xfrm>
            <a:off x="6100200" y="175"/>
            <a:ext cx="30588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99" name="Google Shape;499;p36"/>
          <p:cNvSpPr/>
          <p:nvPr/>
        </p:nvSpPr>
        <p:spPr>
          <a:xfrm>
            <a:off x="3204600" y="175"/>
            <a:ext cx="30588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00" name="Google Shape;500;p36"/>
          <p:cNvSpPr txBox="1"/>
          <p:nvPr/>
        </p:nvSpPr>
        <p:spPr>
          <a:xfrm>
            <a:off x="1167300" y="781275"/>
            <a:ext cx="20373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rgbClr val="4E79A6"/>
                </a:solidFill>
                <a:latin typeface="Lato"/>
                <a:ea typeface="Lato"/>
                <a:cs typeface="Lato"/>
                <a:sym typeface="Lato"/>
              </a:rPr>
              <a:t>Data Transformation</a:t>
            </a:r>
            <a:endParaRPr b="1" sz="2000">
              <a:solidFill>
                <a:srgbClr val="4E79A6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01" name="Google Shape;50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300" y="641475"/>
            <a:ext cx="108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60850" y="641475"/>
            <a:ext cx="1080000" cy="10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503" name="Google Shape;503;p36"/>
          <p:cNvSpPr txBox="1"/>
          <p:nvPr/>
        </p:nvSpPr>
        <p:spPr>
          <a:xfrm>
            <a:off x="4440850" y="781275"/>
            <a:ext cx="18075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rgbClr val="4E79A6"/>
                </a:solidFill>
                <a:latin typeface="Lato"/>
                <a:ea typeface="Lato"/>
                <a:cs typeface="Lato"/>
                <a:sym typeface="Lato"/>
              </a:rPr>
              <a:t>Data </a:t>
            </a:r>
            <a:br>
              <a:rPr b="1" lang="en-GB" sz="2000">
                <a:solidFill>
                  <a:srgbClr val="4E79A6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b="1" lang="en-GB" sz="2000">
                <a:solidFill>
                  <a:srgbClr val="4E79A6"/>
                </a:solidFill>
                <a:latin typeface="Lato"/>
                <a:ea typeface="Lato"/>
                <a:cs typeface="Lato"/>
                <a:sym typeface="Lato"/>
              </a:rPr>
              <a:t>Transform</a:t>
            </a:r>
            <a:endParaRPr b="1" sz="2000">
              <a:solidFill>
                <a:srgbClr val="4E79A6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04" name="Google Shape;504;p36"/>
          <p:cNvSpPr txBox="1"/>
          <p:nvPr/>
        </p:nvSpPr>
        <p:spPr>
          <a:xfrm>
            <a:off x="191950" y="1873875"/>
            <a:ext cx="3132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F4AC3E"/>
                </a:solidFill>
                <a:latin typeface="Lato"/>
                <a:ea typeface="Lato"/>
                <a:cs typeface="Lato"/>
                <a:sym typeface="Lato"/>
              </a:rPr>
              <a:t>Change target Variabel to 0 &amp; 1</a:t>
            </a:r>
            <a:endParaRPr sz="1600">
              <a:solidFill>
                <a:srgbClr val="F4AC3E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05" name="Google Shape;505;p36"/>
          <p:cNvSpPr txBox="1"/>
          <p:nvPr/>
        </p:nvSpPr>
        <p:spPr>
          <a:xfrm>
            <a:off x="191950" y="3487750"/>
            <a:ext cx="3132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F4AC3E"/>
                </a:solidFill>
                <a:latin typeface="Lato"/>
                <a:ea typeface="Lato"/>
                <a:cs typeface="Lato"/>
                <a:sym typeface="Lato"/>
              </a:rPr>
              <a:t>Log-scaling </a:t>
            </a:r>
            <a:r>
              <a:rPr b="1" i="1" lang="en-GB" sz="1600">
                <a:solidFill>
                  <a:srgbClr val="F4AC3E"/>
                </a:solidFill>
                <a:latin typeface="Lato"/>
                <a:ea typeface="Lato"/>
                <a:cs typeface="Lato"/>
                <a:sym typeface="Lato"/>
              </a:rPr>
              <a:t>‘high numerical value’</a:t>
            </a:r>
            <a:endParaRPr i="1" sz="1600">
              <a:solidFill>
                <a:srgbClr val="F4AC3E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06" name="Google Shape;506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 rot="-5400000">
            <a:off x="47675" y="2108370"/>
            <a:ext cx="360000" cy="3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507" name="Google Shape;507;p36"/>
          <p:cNvSpPr txBox="1"/>
          <p:nvPr/>
        </p:nvSpPr>
        <p:spPr>
          <a:xfrm>
            <a:off x="407675" y="2213175"/>
            <a:ext cx="2685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solidFill>
                  <a:srgbClr val="202124"/>
                </a:solidFill>
                <a:latin typeface="Lato"/>
                <a:ea typeface="Lato"/>
                <a:cs typeface="Lato"/>
                <a:sym typeface="Lato"/>
              </a:rPr>
              <a:t>Due to next step (Methodology)</a:t>
            </a:r>
            <a:r>
              <a:rPr b="1" lang="en-GB" sz="1500">
                <a:solidFill>
                  <a:srgbClr val="F4AC3E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sz="1500">
              <a:solidFill>
                <a:srgbClr val="F4AC3E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08" name="Google Shape;508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9313" y="2784750"/>
            <a:ext cx="2880000" cy="43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Google Shape;509;p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29321" y="3237950"/>
            <a:ext cx="2879975" cy="19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0" name="Google Shape;510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 rot="-5400000">
            <a:off x="47675" y="3708570"/>
            <a:ext cx="360000" cy="3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511" name="Google Shape;511;p36"/>
          <p:cNvSpPr txBox="1"/>
          <p:nvPr/>
        </p:nvSpPr>
        <p:spPr>
          <a:xfrm>
            <a:off x="378700" y="3844825"/>
            <a:ext cx="2685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solidFill>
                  <a:srgbClr val="202124"/>
                </a:solidFill>
                <a:latin typeface="Lato"/>
                <a:ea typeface="Lato"/>
                <a:cs typeface="Lato"/>
                <a:sym typeface="Lato"/>
              </a:rPr>
              <a:t>Due to </a:t>
            </a:r>
            <a:r>
              <a:rPr b="1" lang="en-GB" sz="1500">
                <a:solidFill>
                  <a:srgbClr val="202124"/>
                </a:solidFill>
                <a:latin typeface="Lato"/>
                <a:ea typeface="Lato"/>
                <a:cs typeface="Lato"/>
                <a:sym typeface="Lato"/>
              </a:rPr>
              <a:t>next step (Standarscaler)</a:t>
            </a:r>
            <a:endParaRPr sz="1500">
              <a:solidFill>
                <a:srgbClr val="F4AC3E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12" name="Google Shape;512;p3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98699" y="4491325"/>
            <a:ext cx="2880000" cy="5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513" name="Google Shape;513;p36"/>
          <p:cNvSpPr txBox="1"/>
          <p:nvPr/>
        </p:nvSpPr>
        <p:spPr>
          <a:xfrm>
            <a:off x="3219075" y="1873875"/>
            <a:ext cx="1807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solidFill>
                  <a:srgbClr val="F4AC3E"/>
                </a:solidFill>
                <a:latin typeface="Lato"/>
                <a:ea typeface="Lato"/>
                <a:cs typeface="Lato"/>
                <a:sym typeface="Lato"/>
              </a:rPr>
              <a:t>One Hot Encoder</a:t>
            </a:r>
            <a:endParaRPr sz="1000">
              <a:solidFill>
                <a:srgbClr val="F4AC3E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14" name="Google Shape;514;p36"/>
          <p:cNvSpPr txBox="1"/>
          <p:nvPr/>
        </p:nvSpPr>
        <p:spPr>
          <a:xfrm>
            <a:off x="3204600" y="2769650"/>
            <a:ext cx="1807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F4AC3E"/>
                </a:solidFill>
                <a:latin typeface="Lato"/>
                <a:ea typeface="Lato"/>
                <a:cs typeface="Lato"/>
                <a:sym typeface="Lato"/>
              </a:rPr>
              <a:t>Ordinal Encoder</a:t>
            </a:r>
            <a:endParaRPr sz="1600">
              <a:solidFill>
                <a:srgbClr val="F4AC3E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15" name="Google Shape;515;p36"/>
          <p:cNvSpPr txBox="1"/>
          <p:nvPr/>
        </p:nvSpPr>
        <p:spPr>
          <a:xfrm>
            <a:off x="3208450" y="3389600"/>
            <a:ext cx="2457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F4AC3E"/>
                </a:solidFill>
                <a:latin typeface="Lato"/>
                <a:ea typeface="Lato"/>
                <a:cs typeface="Lato"/>
                <a:sym typeface="Lato"/>
              </a:rPr>
              <a:t>Binary</a:t>
            </a:r>
            <a:r>
              <a:rPr b="1" lang="en-GB" sz="1600">
                <a:solidFill>
                  <a:srgbClr val="F4AC3E"/>
                </a:solidFill>
                <a:latin typeface="Lato"/>
                <a:ea typeface="Lato"/>
                <a:cs typeface="Lato"/>
                <a:sym typeface="Lato"/>
              </a:rPr>
              <a:t> Encoder</a:t>
            </a:r>
            <a:endParaRPr sz="1600">
              <a:solidFill>
                <a:srgbClr val="F4AC3E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16" name="Google Shape;516;p36"/>
          <p:cNvSpPr txBox="1"/>
          <p:nvPr/>
        </p:nvSpPr>
        <p:spPr>
          <a:xfrm>
            <a:off x="3208450" y="4009550"/>
            <a:ext cx="2457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F4AC3E"/>
                </a:solidFill>
                <a:latin typeface="Lato"/>
                <a:ea typeface="Lato"/>
                <a:cs typeface="Lato"/>
                <a:sym typeface="Lato"/>
              </a:rPr>
              <a:t>Robust Scaler</a:t>
            </a:r>
            <a:endParaRPr sz="1600">
              <a:solidFill>
                <a:srgbClr val="F4AC3E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17" name="Google Shape;517;p3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280800" y="2211455"/>
            <a:ext cx="2880000" cy="576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18" name="Google Shape;518;p36"/>
          <p:cNvCxnSpPr/>
          <p:nvPr/>
        </p:nvCxnSpPr>
        <p:spPr>
          <a:xfrm>
            <a:off x="3280800" y="2804255"/>
            <a:ext cx="2880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519" name="Google Shape;519;p3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280800" y="3124550"/>
            <a:ext cx="583150" cy="252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20" name="Google Shape;520;p36"/>
          <p:cNvCxnSpPr/>
          <p:nvPr/>
        </p:nvCxnSpPr>
        <p:spPr>
          <a:xfrm>
            <a:off x="3280800" y="3413855"/>
            <a:ext cx="2880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521" name="Google Shape;521;p3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280800" y="3771825"/>
            <a:ext cx="1224000" cy="18238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22" name="Google Shape;522;p36"/>
          <p:cNvCxnSpPr/>
          <p:nvPr/>
        </p:nvCxnSpPr>
        <p:spPr>
          <a:xfrm>
            <a:off x="3280800" y="4023455"/>
            <a:ext cx="2880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523" name="Google Shape;523;p36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313425" y="4329850"/>
            <a:ext cx="2879975" cy="70350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24" name="Google Shape;524;p36"/>
          <p:cNvCxnSpPr/>
          <p:nvPr/>
        </p:nvCxnSpPr>
        <p:spPr>
          <a:xfrm>
            <a:off x="461850" y="1709775"/>
            <a:ext cx="2367600" cy="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5" name="Google Shape;525;p36"/>
          <p:cNvCxnSpPr/>
          <p:nvPr/>
        </p:nvCxnSpPr>
        <p:spPr>
          <a:xfrm>
            <a:off x="3586050" y="1709775"/>
            <a:ext cx="2367600" cy="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6" name="Google Shape;526;p36"/>
          <p:cNvSpPr/>
          <p:nvPr/>
        </p:nvSpPr>
        <p:spPr>
          <a:xfrm>
            <a:off x="6637800" y="819375"/>
            <a:ext cx="2090100" cy="6735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4AC3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Why They Are?</a:t>
            </a:r>
            <a:endParaRPr sz="20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527" name="Google Shape;527;p36"/>
          <p:cNvSpPr txBox="1"/>
          <p:nvPr/>
        </p:nvSpPr>
        <p:spPr>
          <a:xfrm>
            <a:off x="6263400" y="1607075"/>
            <a:ext cx="2880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700">
                <a:solidFill>
                  <a:srgbClr val="F4AC3E"/>
                </a:solidFill>
                <a:latin typeface="Lato"/>
                <a:ea typeface="Lato"/>
                <a:cs typeface="Lato"/>
                <a:sym typeface="Lato"/>
              </a:rPr>
              <a:t>One Hot Encoder</a:t>
            </a:r>
            <a:endParaRPr sz="1700">
              <a:solidFill>
                <a:srgbClr val="F4AC3E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28" name="Google Shape;528;p36"/>
          <p:cNvSpPr txBox="1"/>
          <p:nvPr/>
        </p:nvSpPr>
        <p:spPr>
          <a:xfrm>
            <a:off x="6263400" y="2441575"/>
            <a:ext cx="2880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700">
                <a:solidFill>
                  <a:srgbClr val="F4AC3E"/>
                </a:solidFill>
                <a:latin typeface="Lato"/>
                <a:ea typeface="Lato"/>
                <a:cs typeface="Lato"/>
                <a:sym typeface="Lato"/>
              </a:rPr>
              <a:t>Ordinal Encoder</a:t>
            </a:r>
            <a:endParaRPr sz="1700">
              <a:solidFill>
                <a:srgbClr val="F4AC3E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29" name="Google Shape;529;p36"/>
          <p:cNvSpPr txBox="1"/>
          <p:nvPr/>
        </p:nvSpPr>
        <p:spPr>
          <a:xfrm>
            <a:off x="6279000" y="3293175"/>
            <a:ext cx="2880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700">
                <a:solidFill>
                  <a:srgbClr val="F4AC3E"/>
                </a:solidFill>
                <a:latin typeface="Lato"/>
                <a:ea typeface="Lato"/>
                <a:cs typeface="Lato"/>
                <a:sym typeface="Lato"/>
              </a:rPr>
              <a:t>Binary Encoder</a:t>
            </a:r>
            <a:endParaRPr sz="1700">
              <a:solidFill>
                <a:srgbClr val="F4AC3E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30" name="Google Shape;530;p36"/>
          <p:cNvSpPr txBox="1"/>
          <p:nvPr/>
        </p:nvSpPr>
        <p:spPr>
          <a:xfrm>
            <a:off x="6282000" y="4144775"/>
            <a:ext cx="2877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700">
                <a:solidFill>
                  <a:srgbClr val="F4AC3E"/>
                </a:solidFill>
                <a:latin typeface="Lato"/>
                <a:ea typeface="Lato"/>
                <a:cs typeface="Lato"/>
                <a:sym typeface="Lato"/>
              </a:rPr>
              <a:t>Robust Scaler</a:t>
            </a:r>
            <a:endParaRPr sz="1700">
              <a:solidFill>
                <a:srgbClr val="F4AC3E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31" name="Google Shape;531;p36"/>
          <p:cNvSpPr txBox="1"/>
          <p:nvPr/>
        </p:nvSpPr>
        <p:spPr>
          <a:xfrm>
            <a:off x="6265575" y="3552475"/>
            <a:ext cx="2880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For variables with more than 5 unique values</a:t>
            </a:r>
            <a:endParaRPr sz="15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32" name="Google Shape;532;p36"/>
          <p:cNvSpPr txBox="1"/>
          <p:nvPr/>
        </p:nvSpPr>
        <p:spPr>
          <a:xfrm>
            <a:off x="6279000" y="2698825"/>
            <a:ext cx="2880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For variables with an amount of degree in it’s values</a:t>
            </a:r>
            <a:endParaRPr sz="15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33" name="Google Shape;533;p36"/>
          <p:cNvSpPr txBox="1"/>
          <p:nvPr/>
        </p:nvSpPr>
        <p:spPr>
          <a:xfrm>
            <a:off x="6270000" y="1845175"/>
            <a:ext cx="2880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Simple encoding variables with values less than 5 unique values</a:t>
            </a:r>
            <a:endParaRPr sz="15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34" name="Google Shape;534;p36"/>
          <p:cNvSpPr txBox="1"/>
          <p:nvPr/>
        </p:nvSpPr>
        <p:spPr>
          <a:xfrm>
            <a:off x="6279000" y="4381175"/>
            <a:ext cx="2880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Scaler that suits data with outliers</a:t>
            </a:r>
            <a:endParaRPr sz="15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535" name="Google Shape;535;p36"/>
          <p:cNvCxnSpPr/>
          <p:nvPr/>
        </p:nvCxnSpPr>
        <p:spPr>
          <a:xfrm flipH="1" rot="10800000">
            <a:off x="6267075" y="392300"/>
            <a:ext cx="2877000" cy="7200"/>
          </a:xfrm>
          <a:prstGeom prst="straightConnector1">
            <a:avLst/>
          </a:prstGeom>
          <a:noFill/>
          <a:ln cap="flat" cmpd="sng" w="9525">
            <a:solidFill>
              <a:srgbClr val="4E79A6"/>
            </a:solidFill>
            <a:prstDash val="solid"/>
            <a:miter lim="800000"/>
            <a:headEnd len="med" w="med" type="oval"/>
            <a:tailEnd len="sm" w="sm" type="none"/>
          </a:ln>
        </p:spPr>
      </p:cxnSp>
      <p:cxnSp>
        <p:nvCxnSpPr>
          <p:cNvPr id="536" name="Google Shape;536;p36"/>
          <p:cNvCxnSpPr/>
          <p:nvPr/>
        </p:nvCxnSpPr>
        <p:spPr>
          <a:xfrm>
            <a:off x="0" y="392174"/>
            <a:ext cx="2908800" cy="7200"/>
          </a:xfrm>
          <a:prstGeom prst="straightConnector1">
            <a:avLst/>
          </a:prstGeom>
          <a:noFill/>
          <a:ln cap="flat" cmpd="sng" w="9525">
            <a:solidFill>
              <a:srgbClr val="4E79A6"/>
            </a:solidFill>
            <a:prstDash val="solid"/>
            <a:miter lim="800000"/>
            <a:headEnd len="sm" w="sm" type="none"/>
            <a:tailEnd len="med" w="med" type="oval"/>
          </a:ln>
        </p:spPr>
      </p:cxnSp>
      <p:sp>
        <p:nvSpPr>
          <p:cNvPr id="537" name="Google Shape;537;p36"/>
          <p:cNvSpPr txBox="1"/>
          <p:nvPr/>
        </p:nvSpPr>
        <p:spPr>
          <a:xfrm>
            <a:off x="171450" y="219075"/>
            <a:ext cx="88011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100"/>
              <a:buFont typeface="Century Gothic"/>
              <a:buNone/>
            </a:pPr>
            <a:r>
              <a:rPr lang="en-GB" sz="2500">
                <a:solidFill>
                  <a:schemeClr val="dk1"/>
                </a:solidFill>
                <a:latin typeface="Lato Hairline"/>
                <a:ea typeface="Lato Hairline"/>
                <a:cs typeface="Lato Hairline"/>
                <a:sym typeface="Lato Hairline"/>
              </a:rPr>
              <a:t>The </a:t>
            </a:r>
            <a:r>
              <a:rPr lang="en-GB" sz="25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rPr>
              <a:t>Preprocessing (3)</a:t>
            </a:r>
            <a:endParaRPr sz="2500">
              <a:solidFill>
                <a:schemeClr val="dk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538" name="Google Shape;538;p36"/>
          <p:cNvSpPr txBox="1"/>
          <p:nvPr/>
        </p:nvSpPr>
        <p:spPr>
          <a:xfrm>
            <a:off x="6263400" y="2216675"/>
            <a:ext cx="2880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700">
                <a:solidFill>
                  <a:srgbClr val="F2F2F2"/>
                </a:solidFill>
                <a:latin typeface="Lato"/>
                <a:ea typeface="Lato"/>
                <a:cs typeface="Lato"/>
                <a:sym typeface="Lato"/>
              </a:rPr>
              <a:t>. . . </a:t>
            </a:r>
            <a:endParaRPr sz="1700">
              <a:solidFill>
                <a:srgbClr val="F2F2F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39" name="Google Shape;539;p36"/>
          <p:cNvSpPr txBox="1"/>
          <p:nvPr/>
        </p:nvSpPr>
        <p:spPr>
          <a:xfrm>
            <a:off x="6263400" y="3054875"/>
            <a:ext cx="2880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700">
                <a:solidFill>
                  <a:srgbClr val="F2F2F2"/>
                </a:solidFill>
                <a:latin typeface="Lato"/>
                <a:ea typeface="Lato"/>
                <a:cs typeface="Lato"/>
                <a:sym typeface="Lato"/>
              </a:rPr>
              <a:t>. . . </a:t>
            </a:r>
            <a:endParaRPr sz="1700">
              <a:solidFill>
                <a:srgbClr val="F2F2F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40" name="Google Shape;540;p36"/>
          <p:cNvSpPr txBox="1"/>
          <p:nvPr/>
        </p:nvSpPr>
        <p:spPr>
          <a:xfrm>
            <a:off x="6263400" y="3893075"/>
            <a:ext cx="2880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700">
                <a:solidFill>
                  <a:srgbClr val="F2F2F2"/>
                </a:solidFill>
                <a:latin typeface="Lato"/>
                <a:ea typeface="Lato"/>
                <a:cs typeface="Lato"/>
                <a:sym typeface="Lato"/>
              </a:rPr>
              <a:t>. . . </a:t>
            </a:r>
            <a:endParaRPr sz="1700">
              <a:solidFill>
                <a:srgbClr val="F2F2F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2F2"/>
        </a:solidFill>
      </p:bgPr>
    </p:bg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37"/>
          <p:cNvSpPr txBox="1"/>
          <p:nvPr>
            <p:ph type="title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>
                <a:solidFill>
                  <a:schemeClr val="lt1"/>
                </a:solidFill>
                <a:latin typeface="Lato Hairline"/>
                <a:ea typeface="Lato Hairline"/>
                <a:cs typeface="Lato Hairline"/>
                <a:sym typeface="Lato Hairline"/>
              </a:rPr>
              <a:t>The </a:t>
            </a:r>
            <a:r>
              <a:rPr b="1" lang="en-GB" sz="4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Methodology (Modeling/Analysis)</a:t>
            </a:r>
            <a:endParaRPr b="1" sz="4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chemeClr val="lt1"/>
                </a:solidFill>
                <a:latin typeface="Lato Hairline"/>
                <a:ea typeface="Lato Hairline"/>
                <a:cs typeface="Lato Hairline"/>
                <a:sym typeface="Lato Hairline"/>
              </a:rPr>
              <a:t>The </a:t>
            </a:r>
            <a:r>
              <a:rPr b="1" lang="en-GB" sz="2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Finding &amp; </a:t>
            </a:r>
            <a:r>
              <a:rPr lang="en-GB" sz="2200">
                <a:solidFill>
                  <a:schemeClr val="lt1"/>
                </a:solidFill>
                <a:latin typeface="Lato Hairline"/>
                <a:ea typeface="Lato Hairline"/>
                <a:cs typeface="Lato Hairline"/>
                <a:sym typeface="Lato Hairline"/>
              </a:rPr>
              <a:t>The</a:t>
            </a:r>
            <a:r>
              <a:rPr b="1" lang="en-GB" sz="2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Solution</a:t>
            </a:r>
            <a:endParaRPr b="1" sz="2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546" name="Google Shape;546;p37"/>
          <p:cNvCxnSpPr/>
          <p:nvPr/>
        </p:nvCxnSpPr>
        <p:spPr>
          <a:xfrm flipH="1" rot="10800000">
            <a:off x="3181050" y="2716950"/>
            <a:ext cx="2781900" cy="144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38"/>
          <p:cNvSpPr/>
          <p:nvPr/>
        </p:nvSpPr>
        <p:spPr>
          <a:xfrm>
            <a:off x="0" y="565275"/>
            <a:ext cx="9144000" cy="45783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552" name="Google Shape;552;p38"/>
          <p:cNvCxnSpPr/>
          <p:nvPr/>
        </p:nvCxnSpPr>
        <p:spPr>
          <a:xfrm>
            <a:off x="6079331" y="392174"/>
            <a:ext cx="3064800" cy="0"/>
          </a:xfrm>
          <a:prstGeom prst="straightConnector1">
            <a:avLst/>
          </a:prstGeom>
          <a:noFill/>
          <a:ln cap="flat" cmpd="sng" w="9525">
            <a:solidFill>
              <a:srgbClr val="4E79A6"/>
            </a:solidFill>
            <a:prstDash val="solid"/>
            <a:miter lim="800000"/>
            <a:headEnd len="med" w="med" type="oval"/>
            <a:tailEnd len="sm" w="sm" type="none"/>
          </a:ln>
        </p:spPr>
      </p:cxnSp>
      <p:sp>
        <p:nvSpPr>
          <p:cNvPr id="553" name="Google Shape;553;p38"/>
          <p:cNvSpPr txBox="1"/>
          <p:nvPr/>
        </p:nvSpPr>
        <p:spPr>
          <a:xfrm>
            <a:off x="171450" y="219075"/>
            <a:ext cx="88011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100"/>
              <a:buFont typeface="Century Gothic"/>
              <a:buNone/>
            </a:pPr>
            <a:r>
              <a:rPr lang="en-GB" sz="2500">
                <a:solidFill>
                  <a:schemeClr val="dk1"/>
                </a:solidFill>
                <a:latin typeface="Lato Hairline"/>
                <a:ea typeface="Lato Hairline"/>
                <a:cs typeface="Lato Hairline"/>
                <a:sym typeface="Lato Hairline"/>
              </a:rPr>
              <a:t>The </a:t>
            </a:r>
            <a:r>
              <a:rPr lang="en-GB" sz="25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rPr>
              <a:t>Methodology</a:t>
            </a:r>
            <a:endParaRPr sz="2500">
              <a:solidFill>
                <a:schemeClr val="dk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cxnSp>
        <p:nvCxnSpPr>
          <p:cNvPr id="554" name="Google Shape;554;p38"/>
          <p:cNvCxnSpPr/>
          <p:nvPr/>
        </p:nvCxnSpPr>
        <p:spPr>
          <a:xfrm>
            <a:off x="0" y="392174"/>
            <a:ext cx="3064800" cy="0"/>
          </a:xfrm>
          <a:prstGeom prst="straightConnector1">
            <a:avLst/>
          </a:prstGeom>
          <a:noFill/>
          <a:ln cap="flat" cmpd="sng" w="9525">
            <a:solidFill>
              <a:srgbClr val="4E79A6"/>
            </a:solidFill>
            <a:prstDash val="solid"/>
            <a:miter lim="800000"/>
            <a:headEnd len="sm" w="sm" type="none"/>
            <a:tailEnd len="med" w="med" type="oval"/>
          </a:ln>
        </p:spPr>
      </p:cxnSp>
      <p:sp>
        <p:nvSpPr>
          <p:cNvPr id="555" name="Google Shape;555;p38"/>
          <p:cNvSpPr/>
          <p:nvPr/>
        </p:nvSpPr>
        <p:spPr>
          <a:xfrm>
            <a:off x="12475" y="549300"/>
            <a:ext cx="4469400" cy="2309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6" name="Google Shape;556;p38"/>
          <p:cNvSpPr/>
          <p:nvPr/>
        </p:nvSpPr>
        <p:spPr>
          <a:xfrm>
            <a:off x="4481875" y="2833800"/>
            <a:ext cx="4662000" cy="2309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7" name="Google Shape;557;p38"/>
          <p:cNvSpPr/>
          <p:nvPr/>
        </p:nvSpPr>
        <p:spPr>
          <a:xfrm>
            <a:off x="1048675" y="793875"/>
            <a:ext cx="2397000" cy="468900"/>
          </a:xfrm>
          <a:prstGeom prst="roundRect">
            <a:avLst>
              <a:gd fmla="val 16667" name="adj"/>
            </a:avLst>
          </a:prstGeom>
          <a:solidFill>
            <a:schemeClr val="accent4"/>
          </a:solidFill>
          <a:ln cap="flat" cmpd="sng" w="9525">
            <a:solidFill>
              <a:srgbClr val="F4AC3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Data Splitting </a:t>
            </a:r>
            <a:endParaRPr b="1" sz="2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58" name="Google Shape;558;p38"/>
          <p:cNvSpPr/>
          <p:nvPr/>
        </p:nvSpPr>
        <p:spPr>
          <a:xfrm>
            <a:off x="5280475" y="793875"/>
            <a:ext cx="3064800" cy="468900"/>
          </a:xfrm>
          <a:prstGeom prst="roundRect">
            <a:avLst>
              <a:gd fmla="val 16667" name="adj"/>
            </a:avLst>
          </a:prstGeom>
          <a:solidFill>
            <a:srgbClr val="4E79A6"/>
          </a:solidFill>
          <a:ln cap="flat" cmpd="sng" w="9525">
            <a:solidFill>
              <a:srgbClr val="4E79A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Benchmark Model</a:t>
            </a:r>
            <a:endParaRPr b="1" sz="2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59" name="Google Shape;559;p38"/>
          <p:cNvSpPr/>
          <p:nvPr/>
        </p:nvSpPr>
        <p:spPr>
          <a:xfrm>
            <a:off x="518125" y="3087600"/>
            <a:ext cx="3458100" cy="468900"/>
          </a:xfrm>
          <a:prstGeom prst="roundRect">
            <a:avLst>
              <a:gd fmla="val 16667" name="adj"/>
            </a:avLst>
          </a:prstGeom>
          <a:solidFill>
            <a:srgbClr val="4E79A6"/>
          </a:solidFill>
          <a:ln cap="flat" cmpd="sng" w="9525">
            <a:solidFill>
              <a:srgbClr val="4E79A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Score with Recall</a:t>
            </a:r>
            <a:endParaRPr b="1" sz="2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60" name="Google Shape;560;p38"/>
          <p:cNvSpPr/>
          <p:nvPr/>
        </p:nvSpPr>
        <p:spPr>
          <a:xfrm>
            <a:off x="5083825" y="3087600"/>
            <a:ext cx="3458100" cy="468900"/>
          </a:xfrm>
          <a:prstGeom prst="roundRect">
            <a:avLst>
              <a:gd fmla="val 16667" name="adj"/>
            </a:avLst>
          </a:prstGeom>
          <a:solidFill>
            <a:schemeClr val="accent4"/>
          </a:solidFill>
          <a:ln cap="flat" cmpd="sng" w="9525">
            <a:solidFill>
              <a:srgbClr val="F4AC3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Score with Accuracy</a:t>
            </a:r>
            <a:endParaRPr b="1" sz="2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61" name="Google Shape;56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6325" y="1186575"/>
            <a:ext cx="1661700" cy="1661700"/>
          </a:xfrm>
          <a:prstGeom prst="rect">
            <a:avLst/>
          </a:prstGeom>
          <a:noFill/>
          <a:ln>
            <a:noFill/>
          </a:ln>
        </p:spPr>
      </p:pic>
      <p:sp>
        <p:nvSpPr>
          <p:cNvPr id="562" name="Google Shape;562;p38"/>
          <p:cNvSpPr txBox="1"/>
          <p:nvPr/>
        </p:nvSpPr>
        <p:spPr>
          <a:xfrm>
            <a:off x="586750" y="2033850"/>
            <a:ext cx="1198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5E5550"/>
                </a:solidFill>
                <a:latin typeface="Lato Black"/>
                <a:ea typeface="Lato Black"/>
                <a:cs typeface="Lato Black"/>
                <a:sym typeface="Lato Black"/>
              </a:rPr>
              <a:t>Train Set</a:t>
            </a:r>
            <a:endParaRPr sz="1800">
              <a:solidFill>
                <a:srgbClr val="5E5550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563" name="Google Shape;563;p38"/>
          <p:cNvSpPr txBox="1"/>
          <p:nvPr/>
        </p:nvSpPr>
        <p:spPr>
          <a:xfrm>
            <a:off x="5509075" y="1389800"/>
            <a:ext cx="2721900" cy="1231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700">
                <a:latin typeface="Lato"/>
                <a:ea typeface="Lato"/>
                <a:cs typeface="Lato"/>
                <a:sym typeface="Lato"/>
              </a:rPr>
              <a:t>- </a:t>
            </a:r>
            <a:r>
              <a:rPr b="1" lang="en-GB" sz="1700">
                <a:latin typeface="Lato"/>
                <a:ea typeface="Lato"/>
                <a:cs typeface="Lato"/>
                <a:sym typeface="Lato"/>
              </a:rPr>
              <a:t>Logistic Regression</a:t>
            </a:r>
            <a:endParaRPr b="1" sz="17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7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- </a:t>
            </a:r>
            <a:r>
              <a:rPr b="1" lang="en-GB" sz="17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Decision Tree Classifier</a:t>
            </a:r>
            <a:endParaRPr b="1" sz="17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7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- KNeighbors Classifier</a:t>
            </a:r>
            <a:endParaRPr b="1" sz="17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7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- Random Forest Classifier</a:t>
            </a:r>
            <a:endParaRPr sz="17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64" name="Google Shape;564;p38"/>
          <p:cNvSpPr txBox="1"/>
          <p:nvPr/>
        </p:nvSpPr>
        <p:spPr>
          <a:xfrm>
            <a:off x="2822725" y="1464750"/>
            <a:ext cx="1198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EC3853"/>
                </a:solidFill>
                <a:latin typeface="Lato Black"/>
                <a:ea typeface="Lato Black"/>
                <a:cs typeface="Lato Black"/>
                <a:sym typeface="Lato Black"/>
              </a:rPr>
              <a:t>Test Set</a:t>
            </a:r>
            <a:endParaRPr sz="1800">
              <a:solidFill>
                <a:srgbClr val="EC3853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pic>
        <p:nvPicPr>
          <p:cNvPr id="565" name="Google Shape;565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67249" y="3783675"/>
            <a:ext cx="4235950" cy="860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5538" y="3785100"/>
            <a:ext cx="4010668" cy="860325"/>
          </a:xfrm>
          <a:prstGeom prst="rect">
            <a:avLst/>
          </a:prstGeom>
          <a:noFill/>
          <a:ln>
            <a:noFill/>
          </a:ln>
        </p:spPr>
      </p:pic>
      <p:sp>
        <p:nvSpPr>
          <p:cNvPr id="567" name="Google Shape;567;p38"/>
          <p:cNvSpPr/>
          <p:nvPr/>
        </p:nvSpPr>
        <p:spPr>
          <a:xfrm>
            <a:off x="5083825" y="4293150"/>
            <a:ext cx="3819300" cy="174900"/>
          </a:xfrm>
          <a:prstGeom prst="rect">
            <a:avLst/>
          </a:prstGeom>
          <a:noFill/>
          <a:ln cap="flat" cmpd="sng" w="9525">
            <a:solidFill>
              <a:srgbClr val="F3AC3D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8" name="Google Shape;568;p38"/>
          <p:cNvSpPr/>
          <p:nvPr/>
        </p:nvSpPr>
        <p:spPr>
          <a:xfrm>
            <a:off x="689400" y="4294575"/>
            <a:ext cx="3556800" cy="174900"/>
          </a:xfrm>
          <a:prstGeom prst="rect">
            <a:avLst/>
          </a:prstGeom>
          <a:noFill/>
          <a:ln cap="flat" cmpd="sng" w="9525">
            <a:solidFill>
              <a:srgbClr val="F3AC3D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2F2"/>
        </a:solidFill>
      </p:bgPr>
    </p:bg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39"/>
          <p:cNvSpPr txBox="1"/>
          <p:nvPr>
            <p:ph type="title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Is it enough?</a:t>
            </a:r>
            <a:endParaRPr b="1" sz="2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574" name="Google Shape;574;p39"/>
          <p:cNvCxnSpPr/>
          <p:nvPr/>
        </p:nvCxnSpPr>
        <p:spPr>
          <a:xfrm flipH="1" rot="10800000">
            <a:off x="3181050" y="2945550"/>
            <a:ext cx="2781900" cy="144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2F2"/>
        </a:solidFill>
      </p:bgPr>
    </p:bg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40"/>
          <p:cNvSpPr txBox="1"/>
          <p:nvPr>
            <p:ph type="title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No,</a:t>
            </a:r>
            <a:endParaRPr b="1" sz="2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580" name="Google Shape;580;p40"/>
          <p:cNvCxnSpPr/>
          <p:nvPr/>
        </p:nvCxnSpPr>
        <p:spPr>
          <a:xfrm flipH="1" rot="10800000">
            <a:off x="4057375" y="2933675"/>
            <a:ext cx="998700" cy="126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41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586" name="Google Shape;586;p41"/>
          <p:cNvCxnSpPr/>
          <p:nvPr/>
        </p:nvCxnSpPr>
        <p:spPr>
          <a:xfrm>
            <a:off x="6079331" y="392174"/>
            <a:ext cx="3064800" cy="0"/>
          </a:xfrm>
          <a:prstGeom prst="straightConnector1">
            <a:avLst/>
          </a:prstGeom>
          <a:noFill/>
          <a:ln cap="flat" cmpd="sng" w="9525">
            <a:solidFill>
              <a:srgbClr val="4E79A6"/>
            </a:solidFill>
            <a:prstDash val="solid"/>
            <a:miter lim="800000"/>
            <a:headEnd len="med" w="med" type="oval"/>
            <a:tailEnd len="sm" w="sm" type="none"/>
          </a:ln>
        </p:spPr>
      </p:cxnSp>
      <p:sp>
        <p:nvSpPr>
          <p:cNvPr id="587" name="Google Shape;587;p41"/>
          <p:cNvSpPr txBox="1"/>
          <p:nvPr/>
        </p:nvSpPr>
        <p:spPr>
          <a:xfrm>
            <a:off x="171450" y="219075"/>
            <a:ext cx="88011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100"/>
              <a:buFont typeface="Century Gothic"/>
              <a:buNone/>
            </a:pPr>
            <a:r>
              <a:rPr lang="en-GB" sz="25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rPr>
              <a:t>What We Do?</a:t>
            </a:r>
            <a:endParaRPr sz="2500">
              <a:solidFill>
                <a:schemeClr val="dk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cxnSp>
        <p:nvCxnSpPr>
          <p:cNvPr id="588" name="Google Shape;588;p41"/>
          <p:cNvCxnSpPr/>
          <p:nvPr/>
        </p:nvCxnSpPr>
        <p:spPr>
          <a:xfrm>
            <a:off x="0" y="392174"/>
            <a:ext cx="3064800" cy="0"/>
          </a:xfrm>
          <a:prstGeom prst="straightConnector1">
            <a:avLst/>
          </a:prstGeom>
          <a:noFill/>
          <a:ln cap="flat" cmpd="sng" w="9525">
            <a:solidFill>
              <a:srgbClr val="4E79A6"/>
            </a:solidFill>
            <a:prstDash val="solid"/>
            <a:miter lim="800000"/>
            <a:headEnd len="sm" w="sm" type="none"/>
            <a:tailEnd len="med" w="med" type="oval"/>
          </a:ln>
        </p:spPr>
      </p:cxnSp>
      <p:sp>
        <p:nvSpPr>
          <p:cNvPr id="589" name="Google Shape;589;p41"/>
          <p:cNvSpPr/>
          <p:nvPr/>
        </p:nvSpPr>
        <p:spPr>
          <a:xfrm>
            <a:off x="979575" y="705200"/>
            <a:ext cx="2356800" cy="755400"/>
          </a:xfrm>
          <a:prstGeom prst="roundRect">
            <a:avLst>
              <a:gd fmla="val 16667" name="adj"/>
            </a:avLst>
          </a:prstGeom>
          <a:solidFill>
            <a:schemeClr val="accent4"/>
          </a:solidFill>
          <a:ln cap="flat" cmpd="sng" w="9525">
            <a:solidFill>
              <a:srgbClr val="F4AC3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Handling Imbalance</a:t>
            </a:r>
            <a:endParaRPr b="1" sz="2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90" name="Google Shape;590;p41"/>
          <p:cNvSpPr/>
          <p:nvPr/>
        </p:nvSpPr>
        <p:spPr>
          <a:xfrm>
            <a:off x="5325600" y="647050"/>
            <a:ext cx="3064800" cy="755400"/>
          </a:xfrm>
          <a:prstGeom prst="roundRect">
            <a:avLst>
              <a:gd fmla="val 16667" name="adj"/>
            </a:avLst>
          </a:prstGeom>
          <a:solidFill>
            <a:srgbClr val="4E79A6"/>
          </a:solidFill>
          <a:ln cap="flat" cmpd="sng" w="9525">
            <a:solidFill>
              <a:srgbClr val="4E79A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Random Oversampling</a:t>
            </a:r>
            <a:endParaRPr b="1" sz="2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91" name="Google Shape;591;p41"/>
          <p:cNvPicPr preferRelativeResize="0"/>
          <p:nvPr/>
        </p:nvPicPr>
        <p:blipFill rotWithShape="1">
          <a:blip r:embed="rId3">
            <a:alphaModFix/>
          </a:blip>
          <a:srcRect b="10515" l="0" r="0" t="7718"/>
          <a:stretch/>
        </p:blipFill>
        <p:spPr>
          <a:xfrm>
            <a:off x="191775" y="1528701"/>
            <a:ext cx="4049100" cy="3185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92" name="Google Shape;592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6773" y="3218222"/>
            <a:ext cx="3291900" cy="679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93" name="Google Shape;593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06775" y="2057450"/>
            <a:ext cx="3291899" cy="725226"/>
          </a:xfrm>
          <a:prstGeom prst="rect">
            <a:avLst/>
          </a:prstGeom>
          <a:noFill/>
          <a:ln>
            <a:noFill/>
          </a:ln>
        </p:spPr>
      </p:pic>
      <p:sp>
        <p:nvSpPr>
          <p:cNvPr id="594" name="Google Shape;594;p41"/>
          <p:cNvSpPr/>
          <p:nvPr/>
        </p:nvSpPr>
        <p:spPr>
          <a:xfrm>
            <a:off x="5406775" y="2798725"/>
            <a:ext cx="2356800" cy="468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Score with Accuracy</a:t>
            </a:r>
            <a:endParaRPr b="1" sz="15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95" name="Google Shape;595;p41"/>
          <p:cNvSpPr/>
          <p:nvPr/>
        </p:nvSpPr>
        <p:spPr>
          <a:xfrm>
            <a:off x="5406775" y="1657288"/>
            <a:ext cx="2356800" cy="468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Score with Recall</a:t>
            </a:r>
            <a:endParaRPr b="1" sz="15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96" name="Google Shape;596;p41"/>
          <p:cNvSpPr/>
          <p:nvPr/>
        </p:nvSpPr>
        <p:spPr>
          <a:xfrm>
            <a:off x="5815825" y="3638150"/>
            <a:ext cx="2882700" cy="99900"/>
          </a:xfrm>
          <a:prstGeom prst="rect">
            <a:avLst/>
          </a:prstGeom>
          <a:noFill/>
          <a:ln cap="flat" cmpd="sng" w="9525">
            <a:solidFill>
              <a:srgbClr val="F3AC3D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7" name="Google Shape;597;p41"/>
          <p:cNvSpPr/>
          <p:nvPr/>
        </p:nvSpPr>
        <p:spPr>
          <a:xfrm>
            <a:off x="5814525" y="2483975"/>
            <a:ext cx="2882700" cy="116400"/>
          </a:xfrm>
          <a:prstGeom prst="rect">
            <a:avLst/>
          </a:prstGeom>
          <a:noFill/>
          <a:ln cap="flat" cmpd="sng" w="9525">
            <a:solidFill>
              <a:srgbClr val="F3AC3D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" name="Google Shape;598;p41"/>
          <p:cNvSpPr/>
          <p:nvPr/>
        </p:nvSpPr>
        <p:spPr>
          <a:xfrm>
            <a:off x="5979025" y="4108575"/>
            <a:ext cx="2147400" cy="849000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KNN is the best!</a:t>
            </a:r>
            <a:endParaRPr b="1" sz="2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99" name="Google Shape;599;p41"/>
          <p:cNvSpPr/>
          <p:nvPr/>
        </p:nvSpPr>
        <p:spPr>
          <a:xfrm>
            <a:off x="573100" y="3743375"/>
            <a:ext cx="1386000" cy="679200"/>
          </a:xfrm>
          <a:prstGeom prst="wedgeRoundRectCallout">
            <a:avLst>
              <a:gd fmla="val 40701" name="adj1"/>
              <a:gd fmla="val -71941" name="adj2"/>
              <a:gd fmla="val 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rPr>
              <a:t>Yes : 14,32%</a:t>
            </a:r>
            <a:endParaRPr sz="1500">
              <a:solidFill>
                <a:schemeClr val="dk1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rPr>
              <a:t>No  : 85,69% </a:t>
            </a:r>
            <a:endParaRPr sz="1500">
              <a:latin typeface="Lato Black"/>
              <a:ea typeface="Lato Black"/>
              <a:cs typeface="Lato Black"/>
              <a:sym typeface="Lato Black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/>
          <p:nvPr/>
        </p:nvSpPr>
        <p:spPr>
          <a:xfrm>
            <a:off x="6212775" y="1346775"/>
            <a:ext cx="2744700" cy="3538800"/>
          </a:xfrm>
          <a:prstGeom prst="roundRect">
            <a:avLst>
              <a:gd fmla="val 6016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15"/>
          <p:cNvSpPr/>
          <p:nvPr/>
        </p:nvSpPr>
        <p:spPr>
          <a:xfrm>
            <a:off x="235500" y="261700"/>
            <a:ext cx="8661900" cy="5694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>
                <a:solidFill>
                  <a:schemeClr val="lt1"/>
                </a:solidFill>
                <a:latin typeface="Lato Hairline"/>
                <a:ea typeface="Lato Hairline"/>
                <a:cs typeface="Lato Hairline"/>
                <a:sym typeface="Lato Hairline"/>
              </a:rPr>
              <a:t>The </a:t>
            </a:r>
            <a:r>
              <a:rPr b="1" lang="en-GB" sz="2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Team Member</a:t>
            </a:r>
            <a:endParaRPr sz="2500"/>
          </a:p>
        </p:txBody>
      </p:sp>
      <p:sp>
        <p:nvSpPr>
          <p:cNvPr id="78" name="Google Shape;78;p15"/>
          <p:cNvSpPr/>
          <p:nvPr/>
        </p:nvSpPr>
        <p:spPr>
          <a:xfrm>
            <a:off x="3184250" y="1346775"/>
            <a:ext cx="2744700" cy="3538800"/>
          </a:xfrm>
          <a:prstGeom prst="roundRect">
            <a:avLst>
              <a:gd fmla="val 6016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15"/>
          <p:cNvSpPr/>
          <p:nvPr/>
        </p:nvSpPr>
        <p:spPr>
          <a:xfrm>
            <a:off x="235625" y="1346775"/>
            <a:ext cx="2744700" cy="3538800"/>
          </a:xfrm>
          <a:prstGeom prst="roundRect">
            <a:avLst>
              <a:gd fmla="val 5794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15"/>
          <p:cNvSpPr txBox="1"/>
          <p:nvPr/>
        </p:nvSpPr>
        <p:spPr>
          <a:xfrm>
            <a:off x="540575" y="3704900"/>
            <a:ext cx="2134800" cy="33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Abdul Kadir Syahab</a:t>
            </a:r>
            <a:endParaRPr b="1" sz="1800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81" name="Google Shape;81;p15"/>
          <p:cNvSpPr txBox="1"/>
          <p:nvPr/>
        </p:nvSpPr>
        <p:spPr>
          <a:xfrm>
            <a:off x="3699337" y="3704900"/>
            <a:ext cx="1714500" cy="33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Alaniah Nisrina</a:t>
            </a:r>
            <a:endParaRPr b="1" sz="1800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82" name="Google Shape;82;p15"/>
          <p:cNvSpPr txBox="1"/>
          <p:nvPr/>
        </p:nvSpPr>
        <p:spPr>
          <a:xfrm>
            <a:off x="6431775" y="3704900"/>
            <a:ext cx="2306700" cy="33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Farhan Guido Haryadi</a:t>
            </a:r>
            <a:endParaRPr b="1" sz="1800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83" name="Google Shape;83;p15"/>
          <p:cNvSpPr/>
          <p:nvPr/>
        </p:nvSpPr>
        <p:spPr>
          <a:xfrm>
            <a:off x="1029425" y="2202375"/>
            <a:ext cx="1157100" cy="11568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5"/>
          <p:cNvSpPr/>
          <p:nvPr/>
        </p:nvSpPr>
        <p:spPr>
          <a:xfrm>
            <a:off x="3987963" y="2202763"/>
            <a:ext cx="1157100" cy="11568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5"/>
          <p:cNvSpPr/>
          <p:nvPr/>
        </p:nvSpPr>
        <p:spPr>
          <a:xfrm>
            <a:off x="7006575" y="2202375"/>
            <a:ext cx="1157100" cy="11568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6" name="Google Shape;86;p15"/>
          <p:cNvGrpSpPr/>
          <p:nvPr/>
        </p:nvGrpSpPr>
        <p:grpSpPr>
          <a:xfrm>
            <a:off x="1387100" y="2528784"/>
            <a:ext cx="441752" cy="503988"/>
            <a:chOff x="-57940525" y="3590375"/>
            <a:chExt cx="279625" cy="319000"/>
          </a:xfrm>
        </p:grpSpPr>
        <p:sp>
          <p:nvSpPr>
            <p:cNvPr id="87" name="Google Shape;87;p15"/>
            <p:cNvSpPr/>
            <p:nvPr/>
          </p:nvSpPr>
          <p:spPr>
            <a:xfrm>
              <a:off x="-57940525" y="3727425"/>
              <a:ext cx="18150" cy="63800"/>
            </a:xfrm>
            <a:custGeom>
              <a:rect b="b" l="l" r="r" t="t"/>
              <a:pathLst>
                <a:path extrusionOk="0" h="2552" w="726">
                  <a:moveTo>
                    <a:pt x="725" y="0"/>
                  </a:moveTo>
                  <a:cubicBezTo>
                    <a:pt x="253" y="252"/>
                    <a:pt x="1" y="725"/>
                    <a:pt x="1" y="1260"/>
                  </a:cubicBezTo>
                  <a:cubicBezTo>
                    <a:pt x="1" y="1827"/>
                    <a:pt x="316" y="2300"/>
                    <a:pt x="725" y="2552"/>
                  </a:cubicBezTo>
                  <a:lnTo>
                    <a:pt x="7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15"/>
            <p:cNvSpPr/>
            <p:nvPr/>
          </p:nvSpPr>
          <p:spPr>
            <a:xfrm>
              <a:off x="-57904300" y="3686450"/>
              <a:ext cx="205600" cy="111075"/>
            </a:xfrm>
            <a:custGeom>
              <a:rect b="b" l="l" r="r" t="t"/>
              <a:pathLst>
                <a:path extrusionOk="0" h="4443" w="8224">
                  <a:moveTo>
                    <a:pt x="2647" y="2143"/>
                  </a:moveTo>
                  <a:cubicBezTo>
                    <a:pt x="2836" y="2143"/>
                    <a:pt x="2994" y="2301"/>
                    <a:pt x="2994" y="2521"/>
                  </a:cubicBezTo>
                  <a:cubicBezTo>
                    <a:pt x="2994" y="2710"/>
                    <a:pt x="2836" y="2868"/>
                    <a:pt x="2647" y="2868"/>
                  </a:cubicBezTo>
                  <a:cubicBezTo>
                    <a:pt x="2427" y="2868"/>
                    <a:pt x="2301" y="2710"/>
                    <a:pt x="2301" y="2521"/>
                  </a:cubicBezTo>
                  <a:cubicBezTo>
                    <a:pt x="2301" y="2301"/>
                    <a:pt x="2427" y="2143"/>
                    <a:pt x="2647" y="2143"/>
                  </a:cubicBezTo>
                  <a:close/>
                  <a:moveTo>
                    <a:pt x="5640" y="2143"/>
                  </a:moveTo>
                  <a:cubicBezTo>
                    <a:pt x="5829" y="2143"/>
                    <a:pt x="5987" y="2301"/>
                    <a:pt x="5987" y="2521"/>
                  </a:cubicBezTo>
                  <a:cubicBezTo>
                    <a:pt x="5987" y="2710"/>
                    <a:pt x="5829" y="2868"/>
                    <a:pt x="5640" y="2868"/>
                  </a:cubicBezTo>
                  <a:cubicBezTo>
                    <a:pt x="5420" y="2868"/>
                    <a:pt x="5262" y="2710"/>
                    <a:pt x="5262" y="2521"/>
                  </a:cubicBezTo>
                  <a:cubicBezTo>
                    <a:pt x="5262" y="2301"/>
                    <a:pt x="5420" y="2143"/>
                    <a:pt x="5640" y="2143"/>
                  </a:cubicBezTo>
                  <a:close/>
                  <a:moveTo>
                    <a:pt x="1923" y="1"/>
                  </a:moveTo>
                  <a:lnTo>
                    <a:pt x="1" y="1923"/>
                  </a:lnTo>
                  <a:lnTo>
                    <a:pt x="1" y="4443"/>
                  </a:lnTo>
                  <a:lnTo>
                    <a:pt x="1765" y="4443"/>
                  </a:lnTo>
                  <a:cubicBezTo>
                    <a:pt x="2490" y="3986"/>
                    <a:pt x="3309" y="3758"/>
                    <a:pt x="4124" y="3758"/>
                  </a:cubicBezTo>
                  <a:cubicBezTo>
                    <a:pt x="4939" y="3758"/>
                    <a:pt x="5751" y="3986"/>
                    <a:pt x="6459" y="4443"/>
                  </a:cubicBezTo>
                  <a:lnTo>
                    <a:pt x="8224" y="4443"/>
                  </a:lnTo>
                  <a:lnTo>
                    <a:pt x="8224" y="1923"/>
                  </a:lnTo>
                  <a:lnTo>
                    <a:pt x="6302" y="1"/>
                  </a:lnTo>
                  <a:cubicBezTo>
                    <a:pt x="5625" y="395"/>
                    <a:pt x="4876" y="592"/>
                    <a:pt x="4124" y="592"/>
                  </a:cubicBezTo>
                  <a:cubicBezTo>
                    <a:pt x="3372" y="592"/>
                    <a:pt x="2616" y="395"/>
                    <a:pt x="19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15"/>
            <p:cNvSpPr/>
            <p:nvPr/>
          </p:nvSpPr>
          <p:spPr>
            <a:xfrm>
              <a:off x="-57903500" y="3590375"/>
              <a:ext cx="205575" cy="117375"/>
            </a:xfrm>
            <a:custGeom>
              <a:rect b="b" l="l" r="r" t="t"/>
              <a:pathLst>
                <a:path extrusionOk="0" h="4695" w="8223">
                  <a:moveTo>
                    <a:pt x="4096" y="0"/>
                  </a:moveTo>
                  <a:cubicBezTo>
                    <a:pt x="3560" y="0"/>
                    <a:pt x="3088" y="315"/>
                    <a:pt x="2804" y="756"/>
                  </a:cubicBezTo>
                  <a:cubicBezTo>
                    <a:pt x="2753" y="751"/>
                    <a:pt x="2702" y="748"/>
                    <a:pt x="2651" y="748"/>
                  </a:cubicBezTo>
                  <a:cubicBezTo>
                    <a:pt x="2101" y="748"/>
                    <a:pt x="1551" y="1051"/>
                    <a:pt x="1292" y="1512"/>
                  </a:cubicBezTo>
                  <a:cubicBezTo>
                    <a:pt x="567" y="1638"/>
                    <a:pt x="0" y="2269"/>
                    <a:pt x="0" y="3056"/>
                  </a:cubicBezTo>
                  <a:lnTo>
                    <a:pt x="0" y="4694"/>
                  </a:lnTo>
                  <a:lnTo>
                    <a:pt x="1607" y="3088"/>
                  </a:lnTo>
                  <a:cubicBezTo>
                    <a:pt x="1683" y="3011"/>
                    <a:pt x="1783" y="2970"/>
                    <a:pt x="1884" y="2970"/>
                  </a:cubicBezTo>
                  <a:cubicBezTo>
                    <a:pt x="1951" y="2970"/>
                    <a:pt x="2018" y="2987"/>
                    <a:pt x="2080" y="3025"/>
                  </a:cubicBezTo>
                  <a:cubicBezTo>
                    <a:pt x="2694" y="3450"/>
                    <a:pt x="3403" y="3663"/>
                    <a:pt x="4112" y="3663"/>
                  </a:cubicBezTo>
                  <a:cubicBezTo>
                    <a:pt x="4821" y="3663"/>
                    <a:pt x="5529" y="3450"/>
                    <a:pt x="6144" y="3025"/>
                  </a:cubicBezTo>
                  <a:cubicBezTo>
                    <a:pt x="6206" y="2987"/>
                    <a:pt x="6273" y="2970"/>
                    <a:pt x="6339" y="2970"/>
                  </a:cubicBezTo>
                  <a:cubicBezTo>
                    <a:pt x="6441" y="2970"/>
                    <a:pt x="6540" y="3011"/>
                    <a:pt x="6616" y="3088"/>
                  </a:cubicBezTo>
                  <a:lnTo>
                    <a:pt x="8223" y="4694"/>
                  </a:lnTo>
                  <a:lnTo>
                    <a:pt x="8223" y="3056"/>
                  </a:lnTo>
                  <a:cubicBezTo>
                    <a:pt x="8192" y="2300"/>
                    <a:pt x="7656" y="1638"/>
                    <a:pt x="6900" y="1512"/>
                  </a:cubicBezTo>
                  <a:cubicBezTo>
                    <a:pt x="6641" y="1051"/>
                    <a:pt x="6091" y="748"/>
                    <a:pt x="5541" y="748"/>
                  </a:cubicBezTo>
                  <a:cubicBezTo>
                    <a:pt x="5490" y="748"/>
                    <a:pt x="5439" y="751"/>
                    <a:pt x="5388" y="756"/>
                  </a:cubicBezTo>
                  <a:cubicBezTo>
                    <a:pt x="5136" y="284"/>
                    <a:pt x="4663" y="0"/>
                    <a:pt x="409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15"/>
            <p:cNvSpPr/>
            <p:nvPr/>
          </p:nvSpPr>
          <p:spPr>
            <a:xfrm>
              <a:off x="-57903500" y="3798700"/>
              <a:ext cx="204800" cy="110675"/>
            </a:xfrm>
            <a:custGeom>
              <a:rect b="b" l="l" r="r" t="t"/>
              <a:pathLst>
                <a:path extrusionOk="0" h="4427" w="8192">
                  <a:moveTo>
                    <a:pt x="5159" y="1001"/>
                  </a:moveTo>
                  <a:cubicBezTo>
                    <a:pt x="5254" y="1001"/>
                    <a:pt x="5340" y="1040"/>
                    <a:pt x="5388" y="1119"/>
                  </a:cubicBezTo>
                  <a:cubicBezTo>
                    <a:pt x="5545" y="1245"/>
                    <a:pt x="5545" y="1465"/>
                    <a:pt x="5388" y="1654"/>
                  </a:cubicBezTo>
                  <a:cubicBezTo>
                    <a:pt x="5041" y="2001"/>
                    <a:pt x="4569" y="2190"/>
                    <a:pt x="4096" y="2190"/>
                  </a:cubicBezTo>
                  <a:cubicBezTo>
                    <a:pt x="3623" y="2190"/>
                    <a:pt x="3119" y="2001"/>
                    <a:pt x="2804" y="1654"/>
                  </a:cubicBezTo>
                  <a:cubicBezTo>
                    <a:pt x="2647" y="1497"/>
                    <a:pt x="2647" y="1245"/>
                    <a:pt x="2804" y="1119"/>
                  </a:cubicBezTo>
                  <a:cubicBezTo>
                    <a:pt x="2883" y="1040"/>
                    <a:pt x="2978" y="1001"/>
                    <a:pt x="3068" y="1001"/>
                  </a:cubicBezTo>
                  <a:cubicBezTo>
                    <a:pt x="3159" y="1001"/>
                    <a:pt x="3245" y="1040"/>
                    <a:pt x="3308" y="1119"/>
                  </a:cubicBezTo>
                  <a:cubicBezTo>
                    <a:pt x="3529" y="1339"/>
                    <a:pt x="3812" y="1449"/>
                    <a:pt x="4096" y="1449"/>
                  </a:cubicBezTo>
                  <a:cubicBezTo>
                    <a:pt x="4380" y="1449"/>
                    <a:pt x="4663" y="1339"/>
                    <a:pt x="4884" y="1119"/>
                  </a:cubicBezTo>
                  <a:cubicBezTo>
                    <a:pt x="4962" y="1040"/>
                    <a:pt x="5065" y="1001"/>
                    <a:pt x="5159" y="1001"/>
                  </a:cubicBezTo>
                  <a:close/>
                  <a:moveTo>
                    <a:pt x="4080" y="0"/>
                  </a:moveTo>
                  <a:cubicBezTo>
                    <a:pt x="3371" y="0"/>
                    <a:pt x="2663" y="205"/>
                    <a:pt x="2048" y="615"/>
                  </a:cubicBezTo>
                  <a:cubicBezTo>
                    <a:pt x="1985" y="646"/>
                    <a:pt x="1922" y="678"/>
                    <a:pt x="1859" y="678"/>
                  </a:cubicBezTo>
                  <a:lnTo>
                    <a:pt x="0" y="678"/>
                  </a:lnTo>
                  <a:cubicBezTo>
                    <a:pt x="189" y="2788"/>
                    <a:pt x="1922" y="4427"/>
                    <a:pt x="4096" y="4427"/>
                  </a:cubicBezTo>
                  <a:cubicBezTo>
                    <a:pt x="6270" y="4427"/>
                    <a:pt x="8003" y="2788"/>
                    <a:pt x="8192" y="678"/>
                  </a:cubicBezTo>
                  <a:lnTo>
                    <a:pt x="6333" y="678"/>
                  </a:lnTo>
                  <a:cubicBezTo>
                    <a:pt x="6270" y="678"/>
                    <a:pt x="6175" y="646"/>
                    <a:pt x="6112" y="615"/>
                  </a:cubicBezTo>
                  <a:cubicBezTo>
                    <a:pt x="5498" y="205"/>
                    <a:pt x="4789" y="0"/>
                    <a:pt x="408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15"/>
            <p:cNvSpPr/>
            <p:nvPr/>
          </p:nvSpPr>
          <p:spPr>
            <a:xfrm>
              <a:off x="-57679825" y="3726625"/>
              <a:ext cx="18925" cy="63825"/>
            </a:xfrm>
            <a:custGeom>
              <a:rect b="b" l="l" r="r" t="t"/>
              <a:pathLst>
                <a:path extrusionOk="0" h="2553" w="757">
                  <a:moveTo>
                    <a:pt x="1" y="1"/>
                  </a:moveTo>
                  <a:lnTo>
                    <a:pt x="1" y="2552"/>
                  </a:lnTo>
                  <a:cubicBezTo>
                    <a:pt x="442" y="2269"/>
                    <a:pt x="757" y="1796"/>
                    <a:pt x="757" y="1261"/>
                  </a:cubicBezTo>
                  <a:cubicBezTo>
                    <a:pt x="757" y="757"/>
                    <a:pt x="442" y="284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2" name="Google Shape;92;p15"/>
          <p:cNvGrpSpPr/>
          <p:nvPr/>
        </p:nvGrpSpPr>
        <p:grpSpPr>
          <a:xfrm>
            <a:off x="4294147" y="2508236"/>
            <a:ext cx="544735" cy="545087"/>
            <a:chOff x="-55595775" y="3982375"/>
            <a:chExt cx="319025" cy="319250"/>
          </a:xfrm>
        </p:grpSpPr>
        <p:sp>
          <p:nvSpPr>
            <p:cNvPr id="93" name="Google Shape;93;p15"/>
            <p:cNvSpPr/>
            <p:nvPr/>
          </p:nvSpPr>
          <p:spPr>
            <a:xfrm>
              <a:off x="-55441400" y="3982375"/>
              <a:ext cx="125250" cy="145175"/>
            </a:xfrm>
            <a:custGeom>
              <a:rect b="b" l="l" r="r" t="t"/>
              <a:pathLst>
                <a:path extrusionOk="0" h="5807" w="5010">
                  <a:moveTo>
                    <a:pt x="2038" y="1"/>
                  </a:moveTo>
                  <a:cubicBezTo>
                    <a:pt x="1277" y="1"/>
                    <a:pt x="574" y="302"/>
                    <a:pt x="1" y="797"/>
                  </a:cubicBezTo>
                  <a:cubicBezTo>
                    <a:pt x="2332" y="1081"/>
                    <a:pt x="4160" y="3003"/>
                    <a:pt x="4254" y="5365"/>
                  </a:cubicBezTo>
                  <a:cubicBezTo>
                    <a:pt x="4538" y="5491"/>
                    <a:pt x="4821" y="5586"/>
                    <a:pt x="5010" y="5807"/>
                  </a:cubicBezTo>
                  <a:lnTo>
                    <a:pt x="5010" y="3066"/>
                  </a:lnTo>
                  <a:cubicBezTo>
                    <a:pt x="5010" y="1585"/>
                    <a:pt x="3939" y="293"/>
                    <a:pt x="2521" y="41"/>
                  </a:cubicBezTo>
                  <a:cubicBezTo>
                    <a:pt x="2358" y="14"/>
                    <a:pt x="2197" y="1"/>
                    <a:pt x="20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15"/>
            <p:cNvSpPr/>
            <p:nvPr/>
          </p:nvSpPr>
          <p:spPr>
            <a:xfrm>
              <a:off x="-55343725" y="4203125"/>
              <a:ext cx="66975" cy="41000"/>
            </a:xfrm>
            <a:custGeom>
              <a:rect b="b" l="l" r="r" t="t"/>
              <a:pathLst>
                <a:path extrusionOk="0" h="1640" w="2679">
                  <a:moveTo>
                    <a:pt x="1418" y="1"/>
                  </a:moveTo>
                  <a:cubicBezTo>
                    <a:pt x="1135" y="379"/>
                    <a:pt x="757" y="663"/>
                    <a:pt x="284" y="789"/>
                  </a:cubicBezTo>
                  <a:cubicBezTo>
                    <a:pt x="190" y="1072"/>
                    <a:pt x="127" y="1387"/>
                    <a:pt x="1" y="1639"/>
                  </a:cubicBezTo>
                  <a:lnTo>
                    <a:pt x="2300" y="1639"/>
                  </a:lnTo>
                  <a:cubicBezTo>
                    <a:pt x="2458" y="1639"/>
                    <a:pt x="2615" y="1545"/>
                    <a:pt x="2647" y="1387"/>
                  </a:cubicBezTo>
                  <a:cubicBezTo>
                    <a:pt x="2678" y="1167"/>
                    <a:pt x="2615" y="1009"/>
                    <a:pt x="2458" y="946"/>
                  </a:cubicBezTo>
                  <a:cubicBezTo>
                    <a:pt x="2017" y="757"/>
                    <a:pt x="1670" y="379"/>
                    <a:pt x="14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15"/>
            <p:cNvSpPr/>
            <p:nvPr/>
          </p:nvSpPr>
          <p:spPr>
            <a:xfrm>
              <a:off x="-55557950" y="4019625"/>
              <a:ext cx="147300" cy="94525"/>
            </a:xfrm>
            <a:custGeom>
              <a:rect b="b" l="l" r="r" t="t"/>
              <a:pathLst>
                <a:path extrusionOk="0" h="3781" w="5892">
                  <a:moveTo>
                    <a:pt x="4064" y="0"/>
                  </a:moveTo>
                  <a:cubicBezTo>
                    <a:pt x="1922" y="63"/>
                    <a:pt x="189" y="1702"/>
                    <a:pt x="0" y="3781"/>
                  </a:cubicBezTo>
                  <a:lnTo>
                    <a:pt x="2584" y="3749"/>
                  </a:lnTo>
                  <a:cubicBezTo>
                    <a:pt x="3938" y="3749"/>
                    <a:pt x="5135" y="2930"/>
                    <a:pt x="5671" y="1670"/>
                  </a:cubicBezTo>
                  <a:cubicBezTo>
                    <a:pt x="5829" y="1261"/>
                    <a:pt x="5892" y="882"/>
                    <a:pt x="5892" y="441"/>
                  </a:cubicBezTo>
                  <a:cubicBezTo>
                    <a:pt x="5356" y="158"/>
                    <a:pt x="4726" y="0"/>
                    <a:pt x="40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15"/>
            <p:cNvSpPr/>
            <p:nvPr/>
          </p:nvSpPr>
          <p:spPr>
            <a:xfrm>
              <a:off x="-55557950" y="4042450"/>
              <a:ext cx="206375" cy="259175"/>
            </a:xfrm>
            <a:custGeom>
              <a:rect b="b" l="l" r="r" t="t"/>
              <a:pathLst>
                <a:path extrusionOk="0" h="10367" w="8255">
                  <a:moveTo>
                    <a:pt x="2584" y="4349"/>
                  </a:moveTo>
                  <a:cubicBezTo>
                    <a:pt x="2773" y="4349"/>
                    <a:pt x="2993" y="4475"/>
                    <a:pt x="2993" y="4695"/>
                  </a:cubicBezTo>
                  <a:cubicBezTo>
                    <a:pt x="2993" y="4884"/>
                    <a:pt x="2836" y="5073"/>
                    <a:pt x="2615" y="5073"/>
                  </a:cubicBezTo>
                  <a:cubicBezTo>
                    <a:pt x="2395" y="5073"/>
                    <a:pt x="2237" y="4916"/>
                    <a:pt x="2237" y="4727"/>
                  </a:cubicBezTo>
                  <a:cubicBezTo>
                    <a:pt x="2237" y="4538"/>
                    <a:pt x="2395" y="4349"/>
                    <a:pt x="2584" y="4349"/>
                  </a:cubicBezTo>
                  <a:close/>
                  <a:moveTo>
                    <a:pt x="5545" y="4349"/>
                  </a:moveTo>
                  <a:cubicBezTo>
                    <a:pt x="5734" y="4349"/>
                    <a:pt x="5923" y="4506"/>
                    <a:pt x="5923" y="4695"/>
                  </a:cubicBezTo>
                  <a:cubicBezTo>
                    <a:pt x="5986" y="4884"/>
                    <a:pt x="5829" y="5042"/>
                    <a:pt x="5577" y="5073"/>
                  </a:cubicBezTo>
                  <a:cubicBezTo>
                    <a:pt x="5388" y="5073"/>
                    <a:pt x="5198" y="4916"/>
                    <a:pt x="5198" y="4727"/>
                  </a:cubicBezTo>
                  <a:cubicBezTo>
                    <a:pt x="5198" y="4538"/>
                    <a:pt x="5356" y="4349"/>
                    <a:pt x="5545" y="4349"/>
                  </a:cubicBezTo>
                  <a:close/>
                  <a:moveTo>
                    <a:pt x="5191" y="6908"/>
                  </a:moveTo>
                  <a:cubicBezTo>
                    <a:pt x="5285" y="6908"/>
                    <a:pt x="5372" y="6948"/>
                    <a:pt x="5419" y="7027"/>
                  </a:cubicBezTo>
                  <a:cubicBezTo>
                    <a:pt x="5577" y="7121"/>
                    <a:pt x="5577" y="7373"/>
                    <a:pt x="5451" y="7531"/>
                  </a:cubicBezTo>
                  <a:cubicBezTo>
                    <a:pt x="5104" y="7877"/>
                    <a:pt x="4631" y="8066"/>
                    <a:pt x="4159" y="8066"/>
                  </a:cubicBezTo>
                  <a:cubicBezTo>
                    <a:pt x="3655" y="8066"/>
                    <a:pt x="3182" y="7877"/>
                    <a:pt x="2836" y="7531"/>
                  </a:cubicBezTo>
                  <a:cubicBezTo>
                    <a:pt x="2678" y="7373"/>
                    <a:pt x="2678" y="7121"/>
                    <a:pt x="2836" y="7027"/>
                  </a:cubicBezTo>
                  <a:cubicBezTo>
                    <a:pt x="2914" y="6948"/>
                    <a:pt x="3009" y="6908"/>
                    <a:pt x="3099" y="6908"/>
                  </a:cubicBezTo>
                  <a:cubicBezTo>
                    <a:pt x="3190" y="6908"/>
                    <a:pt x="3277" y="6948"/>
                    <a:pt x="3340" y="7027"/>
                  </a:cubicBezTo>
                  <a:cubicBezTo>
                    <a:pt x="3556" y="7227"/>
                    <a:pt x="3848" y="7322"/>
                    <a:pt x="4133" y="7322"/>
                  </a:cubicBezTo>
                  <a:cubicBezTo>
                    <a:pt x="4431" y="7322"/>
                    <a:pt x="4722" y="7219"/>
                    <a:pt x="4915" y="7027"/>
                  </a:cubicBezTo>
                  <a:cubicBezTo>
                    <a:pt x="4994" y="6948"/>
                    <a:pt x="5096" y="6908"/>
                    <a:pt x="5191" y="6908"/>
                  </a:cubicBezTo>
                  <a:close/>
                  <a:moveTo>
                    <a:pt x="6616" y="1"/>
                  </a:moveTo>
                  <a:cubicBezTo>
                    <a:pt x="6553" y="348"/>
                    <a:pt x="6490" y="726"/>
                    <a:pt x="6333" y="1072"/>
                  </a:cubicBezTo>
                  <a:cubicBezTo>
                    <a:pt x="5703" y="2584"/>
                    <a:pt x="4253" y="3624"/>
                    <a:pt x="2584" y="3624"/>
                  </a:cubicBezTo>
                  <a:lnTo>
                    <a:pt x="0" y="3656"/>
                  </a:lnTo>
                  <a:lnTo>
                    <a:pt x="32" y="6302"/>
                  </a:lnTo>
                  <a:cubicBezTo>
                    <a:pt x="63" y="8520"/>
                    <a:pt x="1891" y="10366"/>
                    <a:pt x="4103" y="10366"/>
                  </a:cubicBezTo>
                  <a:cubicBezTo>
                    <a:pt x="4121" y="10366"/>
                    <a:pt x="4140" y="10366"/>
                    <a:pt x="4159" y="10366"/>
                  </a:cubicBezTo>
                  <a:cubicBezTo>
                    <a:pt x="6396" y="10335"/>
                    <a:pt x="8254" y="8476"/>
                    <a:pt x="8223" y="6239"/>
                  </a:cubicBezTo>
                  <a:lnTo>
                    <a:pt x="8191" y="3246"/>
                  </a:lnTo>
                  <a:cubicBezTo>
                    <a:pt x="8191" y="1891"/>
                    <a:pt x="7561" y="757"/>
                    <a:pt x="661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15"/>
            <p:cNvSpPr/>
            <p:nvPr/>
          </p:nvSpPr>
          <p:spPr>
            <a:xfrm>
              <a:off x="-55335050" y="4136200"/>
              <a:ext cx="18900" cy="64600"/>
            </a:xfrm>
            <a:custGeom>
              <a:rect b="b" l="l" r="r" t="t"/>
              <a:pathLst>
                <a:path extrusionOk="0" h="2584" w="756">
                  <a:moveTo>
                    <a:pt x="0" y="0"/>
                  </a:moveTo>
                  <a:lnTo>
                    <a:pt x="0" y="2426"/>
                  </a:lnTo>
                  <a:lnTo>
                    <a:pt x="0" y="2583"/>
                  </a:lnTo>
                  <a:cubicBezTo>
                    <a:pt x="441" y="2331"/>
                    <a:pt x="756" y="1859"/>
                    <a:pt x="756" y="1292"/>
                  </a:cubicBezTo>
                  <a:cubicBezTo>
                    <a:pt x="756" y="756"/>
                    <a:pt x="441" y="284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15"/>
            <p:cNvSpPr/>
            <p:nvPr/>
          </p:nvSpPr>
          <p:spPr>
            <a:xfrm>
              <a:off x="-55595775" y="4136975"/>
              <a:ext cx="18925" cy="65400"/>
            </a:xfrm>
            <a:custGeom>
              <a:rect b="b" l="l" r="r" t="t"/>
              <a:pathLst>
                <a:path extrusionOk="0" h="2616" w="757">
                  <a:moveTo>
                    <a:pt x="757" y="1"/>
                  </a:moveTo>
                  <a:cubicBezTo>
                    <a:pt x="284" y="284"/>
                    <a:pt x="1" y="757"/>
                    <a:pt x="1" y="1292"/>
                  </a:cubicBezTo>
                  <a:cubicBezTo>
                    <a:pt x="1" y="1859"/>
                    <a:pt x="316" y="2332"/>
                    <a:pt x="757" y="2615"/>
                  </a:cubicBezTo>
                  <a:lnTo>
                    <a:pt x="75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9" name="Google Shape;99;p15"/>
          <p:cNvGrpSpPr/>
          <p:nvPr/>
        </p:nvGrpSpPr>
        <p:grpSpPr>
          <a:xfrm>
            <a:off x="7364243" y="2529182"/>
            <a:ext cx="441752" cy="503988"/>
            <a:chOff x="-56766175" y="3198925"/>
            <a:chExt cx="279625" cy="319000"/>
          </a:xfrm>
        </p:grpSpPr>
        <p:sp>
          <p:nvSpPr>
            <p:cNvPr id="100" name="Google Shape;100;p15"/>
            <p:cNvSpPr/>
            <p:nvPr/>
          </p:nvSpPr>
          <p:spPr>
            <a:xfrm>
              <a:off x="-56766175" y="3335975"/>
              <a:ext cx="18925" cy="63825"/>
            </a:xfrm>
            <a:custGeom>
              <a:rect b="b" l="l" r="r" t="t"/>
              <a:pathLst>
                <a:path extrusionOk="0" h="2553" w="757">
                  <a:moveTo>
                    <a:pt x="757" y="0"/>
                  </a:moveTo>
                  <a:cubicBezTo>
                    <a:pt x="316" y="221"/>
                    <a:pt x="1" y="693"/>
                    <a:pt x="1" y="1260"/>
                  </a:cubicBezTo>
                  <a:cubicBezTo>
                    <a:pt x="1" y="1796"/>
                    <a:pt x="316" y="2269"/>
                    <a:pt x="757" y="2552"/>
                  </a:cubicBezTo>
                  <a:lnTo>
                    <a:pt x="757" y="158"/>
                  </a:lnTo>
                  <a:lnTo>
                    <a:pt x="75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15"/>
            <p:cNvSpPr/>
            <p:nvPr/>
          </p:nvSpPr>
          <p:spPr>
            <a:xfrm>
              <a:off x="-56747275" y="3198925"/>
              <a:ext cx="222925" cy="93750"/>
            </a:xfrm>
            <a:custGeom>
              <a:rect b="b" l="l" r="r" t="t"/>
              <a:pathLst>
                <a:path extrusionOk="0" h="3750" w="8917">
                  <a:moveTo>
                    <a:pt x="347" y="0"/>
                  </a:moveTo>
                  <a:cubicBezTo>
                    <a:pt x="158" y="0"/>
                    <a:pt x="1" y="158"/>
                    <a:pt x="32" y="347"/>
                  </a:cubicBezTo>
                  <a:cubicBezTo>
                    <a:pt x="410" y="2269"/>
                    <a:pt x="2080" y="3749"/>
                    <a:pt x="4096" y="3749"/>
                  </a:cubicBezTo>
                  <a:lnTo>
                    <a:pt x="8917" y="3749"/>
                  </a:lnTo>
                  <a:cubicBezTo>
                    <a:pt x="8728" y="1639"/>
                    <a:pt x="6995" y="0"/>
                    <a:pt x="48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5"/>
            <p:cNvSpPr/>
            <p:nvPr/>
          </p:nvSpPr>
          <p:spPr>
            <a:xfrm>
              <a:off x="-56710250" y="3348575"/>
              <a:ext cx="55150" cy="55150"/>
            </a:xfrm>
            <a:custGeom>
              <a:rect b="b" l="l" r="r" t="t"/>
              <a:pathLst>
                <a:path extrusionOk="0" h="2206" w="2206">
                  <a:moveTo>
                    <a:pt x="1103" y="0"/>
                  </a:moveTo>
                  <a:cubicBezTo>
                    <a:pt x="473" y="0"/>
                    <a:pt x="0" y="504"/>
                    <a:pt x="0" y="1103"/>
                  </a:cubicBezTo>
                  <a:cubicBezTo>
                    <a:pt x="0" y="1670"/>
                    <a:pt x="504" y="2206"/>
                    <a:pt x="1103" y="2206"/>
                  </a:cubicBezTo>
                  <a:cubicBezTo>
                    <a:pt x="1733" y="2206"/>
                    <a:pt x="2206" y="1702"/>
                    <a:pt x="2206" y="1103"/>
                  </a:cubicBezTo>
                  <a:cubicBezTo>
                    <a:pt x="2206" y="504"/>
                    <a:pt x="1733" y="0"/>
                    <a:pt x="110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15"/>
            <p:cNvSpPr/>
            <p:nvPr/>
          </p:nvSpPr>
          <p:spPr>
            <a:xfrm>
              <a:off x="-56597625" y="3349350"/>
              <a:ext cx="55150" cy="55175"/>
            </a:xfrm>
            <a:custGeom>
              <a:rect b="b" l="l" r="r" t="t"/>
              <a:pathLst>
                <a:path extrusionOk="0" h="2207" w="2206">
                  <a:moveTo>
                    <a:pt x="1103" y="1"/>
                  </a:moveTo>
                  <a:cubicBezTo>
                    <a:pt x="473" y="1"/>
                    <a:pt x="1" y="505"/>
                    <a:pt x="1" y="1103"/>
                  </a:cubicBezTo>
                  <a:cubicBezTo>
                    <a:pt x="1" y="1702"/>
                    <a:pt x="473" y="2206"/>
                    <a:pt x="1103" y="2206"/>
                  </a:cubicBezTo>
                  <a:cubicBezTo>
                    <a:pt x="1702" y="2206"/>
                    <a:pt x="2206" y="1702"/>
                    <a:pt x="2206" y="1103"/>
                  </a:cubicBezTo>
                  <a:cubicBezTo>
                    <a:pt x="2206" y="505"/>
                    <a:pt x="1702" y="1"/>
                    <a:pt x="110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15"/>
            <p:cNvSpPr/>
            <p:nvPr/>
          </p:nvSpPr>
          <p:spPr>
            <a:xfrm>
              <a:off x="-56727575" y="3376925"/>
              <a:ext cx="204800" cy="141000"/>
            </a:xfrm>
            <a:custGeom>
              <a:rect b="b" l="l" r="r" t="t"/>
              <a:pathLst>
                <a:path extrusionOk="0" h="5640" w="8192">
                  <a:moveTo>
                    <a:pt x="5104" y="2174"/>
                  </a:moveTo>
                  <a:cubicBezTo>
                    <a:pt x="5199" y="2174"/>
                    <a:pt x="5293" y="2206"/>
                    <a:pt x="5356" y="2269"/>
                  </a:cubicBezTo>
                  <a:cubicBezTo>
                    <a:pt x="5545" y="2395"/>
                    <a:pt x="5545" y="2647"/>
                    <a:pt x="5388" y="2804"/>
                  </a:cubicBezTo>
                  <a:cubicBezTo>
                    <a:pt x="5041" y="3151"/>
                    <a:pt x="4569" y="3340"/>
                    <a:pt x="4096" y="3340"/>
                  </a:cubicBezTo>
                  <a:cubicBezTo>
                    <a:pt x="3560" y="3340"/>
                    <a:pt x="3088" y="3151"/>
                    <a:pt x="2741" y="2804"/>
                  </a:cubicBezTo>
                  <a:cubicBezTo>
                    <a:pt x="2584" y="2647"/>
                    <a:pt x="2584" y="2395"/>
                    <a:pt x="2741" y="2269"/>
                  </a:cubicBezTo>
                  <a:cubicBezTo>
                    <a:pt x="2820" y="2206"/>
                    <a:pt x="2922" y="2174"/>
                    <a:pt x="3021" y="2174"/>
                  </a:cubicBezTo>
                  <a:cubicBezTo>
                    <a:pt x="3119" y="2174"/>
                    <a:pt x="3214" y="2206"/>
                    <a:pt x="3277" y="2269"/>
                  </a:cubicBezTo>
                  <a:cubicBezTo>
                    <a:pt x="3482" y="2489"/>
                    <a:pt x="3765" y="2600"/>
                    <a:pt x="4053" y="2600"/>
                  </a:cubicBezTo>
                  <a:cubicBezTo>
                    <a:pt x="4340" y="2600"/>
                    <a:pt x="4632" y="2489"/>
                    <a:pt x="4852" y="2269"/>
                  </a:cubicBezTo>
                  <a:cubicBezTo>
                    <a:pt x="4915" y="2206"/>
                    <a:pt x="5010" y="2174"/>
                    <a:pt x="5104" y="2174"/>
                  </a:cubicBezTo>
                  <a:close/>
                  <a:moveTo>
                    <a:pt x="0" y="0"/>
                  </a:moveTo>
                  <a:lnTo>
                    <a:pt x="0" y="1513"/>
                  </a:lnTo>
                  <a:cubicBezTo>
                    <a:pt x="0" y="3623"/>
                    <a:pt x="1639" y="5451"/>
                    <a:pt x="3718" y="5640"/>
                  </a:cubicBezTo>
                  <a:lnTo>
                    <a:pt x="3718" y="4537"/>
                  </a:lnTo>
                  <a:cubicBezTo>
                    <a:pt x="3718" y="4348"/>
                    <a:pt x="3875" y="4191"/>
                    <a:pt x="4096" y="4191"/>
                  </a:cubicBezTo>
                  <a:cubicBezTo>
                    <a:pt x="4285" y="4191"/>
                    <a:pt x="4442" y="4348"/>
                    <a:pt x="4442" y="4537"/>
                  </a:cubicBezTo>
                  <a:lnTo>
                    <a:pt x="4442" y="5640"/>
                  </a:lnTo>
                  <a:cubicBezTo>
                    <a:pt x="6522" y="5451"/>
                    <a:pt x="8192" y="3623"/>
                    <a:pt x="8192" y="1513"/>
                  </a:cubicBezTo>
                  <a:lnTo>
                    <a:pt x="8192" y="0"/>
                  </a:lnTo>
                  <a:cubicBezTo>
                    <a:pt x="8192" y="1009"/>
                    <a:pt x="7309" y="1859"/>
                    <a:pt x="6301" y="1859"/>
                  </a:cubicBezTo>
                  <a:cubicBezTo>
                    <a:pt x="5388" y="1859"/>
                    <a:pt x="4632" y="1229"/>
                    <a:pt x="4474" y="347"/>
                  </a:cubicBezTo>
                  <a:lnTo>
                    <a:pt x="3655" y="347"/>
                  </a:lnTo>
                  <a:cubicBezTo>
                    <a:pt x="3497" y="1229"/>
                    <a:pt x="2710" y="1859"/>
                    <a:pt x="1828" y="1859"/>
                  </a:cubicBezTo>
                  <a:cubicBezTo>
                    <a:pt x="819" y="1859"/>
                    <a:pt x="0" y="1009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15"/>
            <p:cNvSpPr/>
            <p:nvPr/>
          </p:nvSpPr>
          <p:spPr>
            <a:xfrm>
              <a:off x="-56729150" y="3289500"/>
              <a:ext cx="204000" cy="87450"/>
            </a:xfrm>
            <a:custGeom>
              <a:rect b="b" l="l" r="r" t="t"/>
              <a:pathLst>
                <a:path extrusionOk="0" h="3498" w="8160">
                  <a:moveTo>
                    <a:pt x="567" y="0"/>
                  </a:moveTo>
                  <a:cubicBezTo>
                    <a:pt x="221" y="630"/>
                    <a:pt x="0" y="1292"/>
                    <a:pt x="0" y="2017"/>
                  </a:cubicBezTo>
                  <a:lnTo>
                    <a:pt x="0" y="3497"/>
                  </a:lnTo>
                  <a:cubicBezTo>
                    <a:pt x="0" y="2489"/>
                    <a:pt x="851" y="1639"/>
                    <a:pt x="1859" y="1639"/>
                  </a:cubicBezTo>
                  <a:cubicBezTo>
                    <a:pt x="2773" y="1639"/>
                    <a:pt x="3529" y="2269"/>
                    <a:pt x="3686" y="3151"/>
                  </a:cubicBezTo>
                  <a:lnTo>
                    <a:pt x="4505" y="3151"/>
                  </a:lnTo>
                  <a:cubicBezTo>
                    <a:pt x="4663" y="2269"/>
                    <a:pt x="5451" y="1639"/>
                    <a:pt x="6333" y="1639"/>
                  </a:cubicBezTo>
                  <a:cubicBezTo>
                    <a:pt x="7341" y="1639"/>
                    <a:pt x="8160" y="2489"/>
                    <a:pt x="8160" y="3497"/>
                  </a:cubicBezTo>
                  <a:lnTo>
                    <a:pt x="8160" y="914"/>
                  </a:lnTo>
                  <a:lnTo>
                    <a:pt x="3340" y="914"/>
                  </a:lnTo>
                  <a:cubicBezTo>
                    <a:pt x="2332" y="851"/>
                    <a:pt x="1355" y="536"/>
                    <a:pt x="56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15"/>
            <p:cNvSpPr/>
            <p:nvPr/>
          </p:nvSpPr>
          <p:spPr>
            <a:xfrm>
              <a:off x="-56505475" y="3335975"/>
              <a:ext cx="18925" cy="63825"/>
            </a:xfrm>
            <a:custGeom>
              <a:rect b="b" l="l" r="r" t="t"/>
              <a:pathLst>
                <a:path extrusionOk="0" h="2553" w="757">
                  <a:moveTo>
                    <a:pt x="1" y="0"/>
                  </a:moveTo>
                  <a:lnTo>
                    <a:pt x="1" y="2552"/>
                  </a:lnTo>
                  <a:cubicBezTo>
                    <a:pt x="442" y="2269"/>
                    <a:pt x="757" y="1796"/>
                    <a:pt x="757" y="1260"/>
                  </a:cubicBezTo>
                  <a:cubicBezTo>
                    <a:pt x="757" y="693"/>
                    <a:pt x="473" y="221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07" name="Google Shape;10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61525" y="1519500"/>
            <a:ext cx="1470057" cy="2109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0725" y="1579475"/>
            <a:ext cx="1714500" cy="19894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03096" y="1519500"/>
            <a:ext cx="1564058" cy="210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42"/>
          <p:cNvSpPr txBox="1"/>
          <p:nvPr/>
        </p:nvSpPr>
        <p:spPr>
          <a:xfrm>
            <a:off x="7744950" y="3721325"/>
            <a:ext cx="1608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latin typeface="Lato Black"/>
                <a:ea typeface="Lato Black"/>
                <a:cs typeface="Lato Black"/>
                <a:sym typeface="Lato Black"/>
              </a:rPr>
              <a:t>More Stable</a:t>
            </a:r>
            <a:endParaRPr sz="1500"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605" name="Google Shape;605;p42"/>
          <p:cNvSpPr/>
          <p:nvPr/>
        </p:nvSpPr>
        <p:spPr>
          <a:xfrm>
            <a:off x="7736750" y="3753750"/>
            <a:ext cx="1318200" cy="3462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6" name="Google Shape;606;p42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607" name="Google Shape;607;p42"/>
          <p:cNvCxnSpPr/>
          <p:nvPr/>
        </p:nvCxnSpPr>
        <p:spPr>
          <a:xfrm>
            <a:off x="6079331" y="392174"/>
            <a:ext cx="3064800" cy="0"/>
          </a:xfrm>
          <a:prstGeom prst="straightConnector1">
            <a:avLst/>
          </a:prstGeom>
          <a:noFill/>
          <a:ln cap="flat" cmpd="sng" w="9525">
            <a:solidFill>
              <a:srgbClr val="4E79A6"/>
            </a:solidFill>
            <a:prstDash val="solid"/>
            <a:miter lim="800000"/>
            <a:headEnd len="med" w="med" type="oval"/>
            <a:tailEnd len="sm" w="sm" type="none"/>
          </a:ln>
        </p:spPr>
      </p:cxnSp>
      <p:sp>
        <p:nvSpPr>
          <p:cNvPr id="608" name="Google Shape;608;p42"/>
          <p:cNvSpPr txBox="1"/>
          <p:nvPr/>
        </p:nvSpPr>
        <p:spPr>
          <a:xfrm>
            <a:off x="171450" y="219075"/>
            <a:ext cx="88011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100"/>
              <a:buFont typeface="Century Gothic"/>
              <a:buNone/>
            </a:pPr>
            <a:r>
              <a:rPr lang="en-GB" sz="2500">
                <a:solidFill>
                  <a:schemeClr val="dk1"/>
                </a:solidFill>
                <a:latin typeface="Lato Hairline"/>
                <a:ea typeface="Lato Hairline"/>
                <a:cs typeface="Lato Hairline"/>
                <a:sym typeface="Lato Hairline"/>
              </a:rPr>
              <a:t>The </a:t>
            </a:r>
            <a:r>
              <a:rPr lang="en-GB" sz="25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rPr>
              <a:t>Chosen Two</a:t>
            </a:r>
            <a:endParaRPr sz="2500">
              <a:solidFill>
                <a:schemeClr val="dk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cxnSp>
        <p:nvCxnSpPr>
          <p:cNvPr id="609" name="Google Shape;609;p42"/>
          <p:cNvCxnSpPr/>
          <p:nvPr/>
        </p:nvCxnSpPr>
        <p:spPr>
          <a:xfrm>
            <a:off x="0" y="392174"/>
            <a:ext cx="3064800" cy="0"/>
          </a:xfrm>
          <a:prstGeom prst="straightConnector1">
            <a:avLst/>
          </a:prstGeom>
          <a:noFill/>
          <a:ln cap="flat" cmpd="sng" w="9525">
            <a:solidFill>
              <a:srgbClr val="4E79A6"/>
            </a:solidFill>
            <a:prstDash val="solid"/>
            <a:miter lim="800000"/>
            <a:headEnd len="sm" w="sm" type="none"/>
            <a:tailEnd len="med" w="med" type="oval"/>
          </a:ln>
        </p:spPr>
      </p:cxnSp>
      <p:pic>
        <p:nvPicPr>
          <p:cNvPr id="610" name="Google Shape;61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5767" y="1299037"/>
            <a:ext cx="1762221" cy="115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1" name="Google Shape;611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5483" y="4161066"/>
            <a:ext cx="3636014" cy="819363"/>
          </a:xfrm>
          <a:prstGeom prst="rect">
            <a:avLst/>
          </a:prstGeom>
          <a:noFill/>
          <a:ln>
            <a:noFill/>
          </a:ln>
        </p:spPr>
      </p:pic>
      <p:pic>
        <p:nvPicPr>
          <p:cNvPr id="612" name="Google Shape;612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85486" y="2822189"/>
            <a:ext cx="3636014" cy="874886"/>
          </a:xfrm>
          <a:prstGeom prst="rect">
            <a:avLst/>
          </a:prstGeom>
          <a:noFill/>
          <a:ln>
            <a:noFill/>
          </a:ln>
        </p:spPr>
      </p:pic>
      <p:sp>
        <p:nvSpPr>
          <p:cNvPr id="613" name="Google Shape;613;p42"/>
          <p:cNvSpPr/>
          <p:nvPr/>
        </p:nvSpPr>
        <p:spPr>
          <a:xfrm>
            <a:off x="4685475" y="3714880"/>
            <a:ext cx="2603100" cy="5658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Score with Accuracy</a:t>
            </a:r>
            <a:endParaRPr b="1" sz="15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14" name="Google Shape;614;p42"/>
          <p:cNvSpPr/>
          <p:nvPr/>
        </p:nvSpPr>
        <p:spPr>
          <a:xfrm>
            <a:off x="4685468" y="2369550"/>
            <a:ext cx="2603100" cy="5658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Score with Recall</a:t>
            </a:r>
            <a:endParaRPr b="1" sz="15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15" name="Google Shape;615;p42"/>
          <p:cNvSpPr/>
          <p:nvPr/>
        </p:nvSpPr>
        <p:spPr>
          <a:xfrm>
            <a:off x="5137295" y="4667651"/>
            <a:ext cx="3183900" cy="120600"/>
          </a:xfrm>
          <a:prstGeom prst="rect">
            <a:avLst/>
          </a:prstGeom>
          <a:noFill/>
          <a:ln cap="flat" cmpd="sng" w="9525">
            <a:solidFill>
              <a:srgbClr val="F3AC3D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6" name="Google Shape;616;p42"/>
          <p:cNvSpPr/>
          <p:nvPr/>
        </p:nvSpPr>
        <p:spPr>
          <a:xfrm>
            <a:off x="5135859" y="3336733"/>
            <a:ext cx="3183900" cy="140400"/>
          </a:xfrm>
          <a:prstGeom prst="rect">
            <a:avLst/>
          </a:prstGeom>
          <a:noFill/>
          <a:ln cap="flat" cmpd="sng" w="9525">
            <a:solidFill>
              <a:srgbClr val="F3AC3D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7" name="Google Shape;617;p42"/>
          <p:cNvSpPr/>
          <p:nvPr/>
        </p:nvSpPr>
        <p:spPr>
          <a:xfrm>
            <a:off x="468000" y="705200"/>
            <a:ext cx="3636000" cy="405900"/>
          </a:xfrm>
          <a:prstGeom prst="roundRect">
            <a:avLst>
              <a:gd fmla="val 16667" name="adj"/>
            </a:avLst>
          </a:prstGeom>
          <a:solidFill>
            <a:srgbClr val="4E79A6"/>
          </a:solidFill>
          <a:ln cap="flat" cmpd="sng" w="9525">
            <a:solidFill>
              <a:srgbClr val="4E79A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Random Oversampling</a:t>
            </a:r>
            <a:endParaRPr b="1" sz="2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18" name="Google Shape;618;p42"/>
          <p:cNvSpPr/>
          <p:nvPr/>
        </p:nvSpPr>
        <p:spPr>
          <a:xfrm>
            <a:off x="5590050" y="705200"/>
            <a:ext cx="2535900" cy="405900"/>
          </a:xfrm>
          <a:prstGeom prst="roundRect">
            <a:avLst>
              <a:gd fmla="val 16667" name="adj"/>
            </a:avLst>
          </a:prstGeom>
          <a:solidFill>
            <a:srgbClr val="F3AC3D"/>
          </a:solidFill>
          <a:ln cap="flat" cmpd="sng" w="9525">
            <a:solidFill>
              <a:srgbClr val="F3AC3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KNN</a:t>
            </a:r>
            <a:endParaRPr b="1" sz="2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619" name="Google Shape;619;p42"/>
          <p:cNvCxnSpPr>
            <a:stCxn id="616" idx="3"/>
            <a:endCxn id="604" idx="0"/>
          </p:cNvCxnSpPr>
          <p:nvPr/>
        </p:nvCxnSpPr>
        <p:spPr>
          <a:xfrm>
            <a:off x="8319759" y="3406933"/>
            <a:ext cx="229200" cy="314400"/>
          </a:xfrm>
          <a:prstGeom prst="bentConnector2">
            <a:avLst/>
          </a:prstGeom>
          <a:noFill/>
          <a:ln cap="flat" cmpd="sng" w="9525">
            <a:solidFill>
              <a:srgbClr val="F3AC3D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620" name="Google Shape;620;p42"/>
          <p:cNvCxnSpPr>
            <a:stCxn id="615" idx="3"/>
            <a:endCxn id="604" idx="2"/>
          </p:cNvCxnSpPr>
          <p:nvPr/>
        </p:nvCxnSpPr>
        <p:spPr>
          <a:xfrm flipH="1" rot="10800000">
            <a:off x="8321195" y="4136951"/>
            <a:ext cx="228000" cy="591000"/>
          </a:xfrm>
          <a:prstGeom prst="bentConnector2">
            <a:avLst/>
          </a:prstGeom>
          <a:noFill/>
          <a:ln cap="flat" cmpd="sng" w="9525">
            <a:solidFill>
              <a:srgbClr val="F3AC3D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621" name="Google Shape;621;p42"/>
          <p:cNvSpPr txBox="1"/>
          <p:nvPr/>
        </p:nvSpPr>
        <p:spPr>
          <a:xfrm>
            <a:off x="7084075" y="1464775"/>
            <a:ext cx="1848300" cy="646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The Nearest </a:t>
            </a:r>
            <a:r>
              <a:rPr b="1" lang="en-GB" sz="1500">
                <a:solidFill>
                  <a:schemeClr val="dk1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Distance</a:t>
            </a:r>
            <a:endParaRPr b="1" sz="15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622" name="Google Shape;622;p42"/>
          <p:cNvCxnSpPr>
            <a:endCxn id="621" idx="1"/>
          </p:cNvCxnSpPr>
          <p:nvPr/>
        </p:nvCxnSpPr>
        <p:spPr>
          <a:xfrm>
            <a:off x="5902975" y="1776625"/>
            <a:ext cx="1181100" cy="11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623" name="Google Shape;623;p42"/>
          <p:cNvPicPr preferRelativeResize="0"/>
          <p:nvPr/>
        </p:nvPicPr>
        <p:blipFill rotWithShape="1">
          <a:blip r:embed="rId6">
            <a:alphaModFix/>
          </a:blip>
          <a:srcRect b="0" l="53893" r="0" t="0"/>
          <a:stretch/>
        </p:blipFill>
        <p:spPr>
          <a:xfrm>
            <a:off x="694050" y="1424125"/>
            <a:ext cx="3183899" cy="2028825"/>
          </a:xfrm>
          <a:prstGeom prst="rect">
            <a:avLst/>
          </a:prstGeom>
          <a:noFill/>
          <a:ln>
            <a:noFill/>
          </a:ln>
        </p:spPr>
      </p:pic>
      <p:sp>
        <p:nvSpPr>
          <p:cNvPr id="624" name="Google Shape;624;p42"/>
          <p:cNvSpPr txBox="1"/>
          <p:nvPr/>
        </p:nvSpPr>
        <p:spPr>
          <a:xfrm>
            <a:off x="236850" y="3980525"/>
            <a:ext cx="7335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latin typeface="Lato Black"/>
                <a:ea typeface="Lato Black"/>
                <a:cs typeface="Lato Black"/>
                <a:sym typeface="Lato Black"/>
              </a:rPr>
              <a:t>Keeping </a:t>
            </a:r>
            <a:r>
              <a:rPr lang="en-GB" sz="1500">
                <a:latin typeface="Lato"/>
                <a:ea typeface="Lato"/>
                <a:cs typeface="Lato"/>
                <a:sym typeface="Lato"/>
              </a:rPr>
              <a:t>the original majority &amp; minority class</a:t>
            </a:r>
            <a:endParaRPr sz="15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25" name="Google Shape;625;p42"/>
          <p:cNvSpPr txBox="1"/>
          <p:nvPr/>
        </p:nvSpPr>
        <p:spPr>
          <a:xfrm>
            <a:off x="263225" y="4346500"/>
            <a:ext cx="7335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latin typeface="Lato"/>
                <a:ea typeface="Lato"/>
                <a:cs typeface="Lato"/>
                <a:sym typeface="Lato"/>
              </a:rPr>
              <a:t>No Information is</a:t>
            </a:r>
            <a:r>
              <a:rPr lang="en-GB" sz="1500">
                <a:latin typeface="Lato Black"/>
                <a:ea typeface="Lato Black"/>
                <a:cs typeface="Lato Black"/>
                <a:sym typeface="Lato Black"/>
              </a:rPr>
              <a:t> Lost</a:t>
            </a:r>
            <a:endParaRPr sz="1500"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626" name="Google Shape;626;p42"/>
          <p:cNvSpPr/>
          <p:nvPr/>
        </p:nvSpPr>
        <p:spPr>
          <a:xfrm>
            <a:off x="124375" y="4115850"/>
            <a:ext cx="108000" cy="108000"/>
          </a:xfrm>
          <a:prstGeom prst="ellipse">
            <a:avLst/>
          </a:prstGeom>
          <a:solidFill>
            <a:srgbClr val="008680"/>
          </a:solidFill>
          <a:ln cap="flat" cmpd="sng" w="9525">
            <a:solidFill>
              <a:srgbClr val="0086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7" name="Google Shape;627;p42"/>
          <p:cNvSpPr/>
          <p:nvPr/>
        </p:nvSpPr>
        <p:spPr>
          <a:xfrm>
            <a:off x="124375" y="4496850"/>
            <a:ext cx="108000" cy="108000"/>
          </a:xfrm>
          <a:prstGeom prst="ellipse">
            <a:avLst/>
          </a:prstGeom>
          <a:solidFill>
            <a:srgbClr val="008680"/>
          </a:solidFill>
          <a:ln cap="flat" cmpd="sng" w="9525">
            <a:solidFill>
              <a:srgbClr val="0086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8" name="Google Shape;628;p42"/>
          <p:cNvSpPr txBox="1"/>
          <p:nvPr/>
        </p:nvSpPr>
        <p:spPr>
          <a:xfrm>
            <a:off x="34625" y="3599525"/>
            <a:ext cx="7335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latin typeface="Lato Black"/>
                <a:ea typeface="Lato Black"/>
                <a:cs typeface="Lato Black"/>
                <a:sym typeface="Lato Black"/>
              </a:rPr>
              <a:t>ADVANTAGES :</a:t>
            </a:r>
            <a:endParaRPr sz="1500">
              <a:latin typeface="Lato Black"/>
              <a:ea typeface="Lato Black"/>
              <a:cs typeface="Lato Black"/>
              <a:sym typeface="Lato Black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43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634" name="Google Shape;634;p43"/>
          <p:cNvCxnSpPr/>
          <p:nvPr/>
        </p:nvCxnSpPr>
        <p:spPr>
          <a:xfrm>
            <a:off x="6079331" y="392174"/>
            <a:ext cx="3064800" cy="0"/>
          </a:xfrm>
          <a:prstGeom prst="straightConnector1">
            <a:avLst/>
          </a:prstGeom>
          <a:noFill/>
          <a:ln cap="flat" cmpd="sng" w="9525">
            <a:solidFill>
              <a:srgbClr val="4E79A6"/>
            </a:solidFill>
            <a:prstDash val="solid"/>
            <a:miter lim="800000"/>
            <a:headEnd len="med" w="med" type="oval"/>
            <a:tailEnd len="sm" w="sm" type="none"/>
          </a:ln>
        </p:spPr>
      </p:cxnSp>
      <p:sp>
        <p:nvSpPr>
          <p:cNvPr id="635" name="Google Shape;635;p43"/>
          <p:cNvSpPr txBox="1"/>
          <p:nvPr/>
        </p:nvSpPr>
        <p:spPr>
          <a:xfrm>
            <a:off x="171450" y="219075"/>
            <a:ext cx="88011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100"/>
              <a:buFont typeface="Century Gothic"/>
              <a:buNone/>
            </a:pPr>
            <a:r>
              <a:rPr b="1" lang="en-GB" sz="25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We Do This Too</a:t>
            </a:r>
            <a:endParaRPr sz="25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636" name="Google Shape;636;p43"/>
          <p:cNvCxnSpPr/>
          <p:nvPr/>
        </p:nvCxnSpPr>
        <p:spPr>
          <a:xfrm>
            <a:off x="0" y="392174"/>
            <a:ext cx="3064800" cy="0"/>
          </a:xfrm>
          <a:prstGeom prst="straightConnector1">
            <a:avLst/>
          </a:prstGeom>
          <a:noFill/>
          <a:ln cap="flat" cmpd="sng" w="9525">
            <a:solidFill>
              <a:srgbClr val="4E79A6"/>
            </a:solidFill>
            <a:prstDash val="solid"/>
            <a:miter lim="800000"/>
            <a:headEnd len="sm" w="sm" type="none"/>
            <a:tailEnd len="med" w="med" type="oval"/>
          </a:ln>
        </p:spPr>
      </p:cxnSp>
      <p:sp>
        <p:nvSpPr>
          <p:cNvPr id="637" name="Google Shape;637;p43"/>
          <p:cNvSpPr/>
          <p:nvPr/>
        </p:nvSpPr>
        <p:spPr>
          <a:xfrm>
            <a:off x="960300" y="705200"/>
            <a:ext cx="2651400" cy="755400"/>
          </a:xfrm>
          <a:prstGeom prst="roundRect">
            <a:avLst>
              <a:gd fmla="val 16667" name="adj"/>
            </a:avLst>
          </a:prstGeom>
          <a:solidFill>
            <a:schemeClr val="accent4"/>
          </a:solidFill>
          <a:ln cap="flat" cmpd="sng" w="9525">
            <a:solidFill>
              <a:srgbClr val="F4AC3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Hyperparameter Tuning</a:t>
            </a:r>
            <a:endParaRPr b="1" sz="2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38" name="Google Shape;63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1225" y="1990125"/>
            <a:ext cx="2038350" cy="542925"/>
          </a:xfrm>
          <a:prstGeom prst="rect">
            <a:avLst/>
          </a:prstGeom>
          <a:noFill/>
          <a:ln>
            <a:noFill/>
          </a:ln>
        </p:spPr>
      </p:pic>
      <p:sp>
        <p:nvSpPr>
          <p:cNvPr id="639" name="Google Shape;639;p43"/>
          <p:cNvSpPr/>
          <p:nvPr/>
        </p:nvSpPr>
        <p:spPr>
          <a:xfrm>
            <a:off x="3600975" y="1913925"/>
            <a:ext cx="775200" cy="755400"/>
          </a:xfrm>
          <a:prstGeom prst="rect">
            <a:avLst/>
          </a:prstGeom>
          <a:noFill/>
          <a:ln cap="flat" cmpd="sng" w="9525">
            <a:solidFill>
              <a:srgbClr val="F3AC3D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0" name="Google Shape;640;p43"/>
          <p:cNvSpPr/>
          <p:nvPr/>
        </p:nvSpPr>
        <p:spPr>
          <a:xfrm>
            <a:off x="171450" y="1990125"/>
            <a:ext cx="1471200" cy="755400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Best Score</a:t>
            </a:r>
            <a:endParaRPr b="1" sz="2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41" name="Google Shape;641;p43"/>
          <p:cNvSpPr/>
          <p:nvPr/>
        </p:nvSpPr>
        <p:spPr>
          <a:xfrm>
            <a:off x="171438" y="3168875"/>
            <a:ext cx="1705500" cy="755400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Best Parameters</a:t>
            </a:r>
            <a:endParaRPr b="1" sz="2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42" name="Google Shape;642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20600" y="3196125"/>
            <a:ext cx="2455575" cy="596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43" name="Google Shape;643;p43"/>
          <p:cNvCxnSpPr>
            <a:stCxn id="640" idx="0"/>
            <a:endCxn id="639" idx="0"/>
          </p:cNvCxnSpPr>
          <p:nvPr/>
        </p:nvCxnSpPr>
        <p:spPr>
          <a:xfrm rot="-5400000">
            <a:off x="2409750" y="411225"/>
            <a:ext cx="76200" cy="3081600"/>
          </a:xfrm>
          <a:prstGeom prst="bentConnector3">
            <a:avLst>
              <a:gd fmla="val 412500" name="adj1"/>
            </a:avLst>
          </a:prstGeom>
          <a:noFill/>
          <a:ln cap="flat" cmpd="sng" w="9525">
            <a:solidFill>
              <a:schemeClr val="accent4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644" name="Google Shape;644;p43"/>
          <p:cNvCxnSpPr>
            <a:stCxn id="641" idx="0"/>
            <a:endCxn id="642" idx="0"/>
          </p:cNvCxnSpPr>
          <p:nvPr/>
        </p:nvCxnSpPr>
        <p:spPr>
          <a:xfrm flipH="1" rot="-5400000">
            <a:off x="2072688" y="2120375"/>
            <a:ext cx="27300" cy="2124300"/>
          </a:xfrm>
          <a:prstGeom prst="bentConnector3">
            <a:avLst>
              <a:gd fmla="val -872253" name="adj1"/>
            </a:avLst>
          </a:prstGeom>
          <a:noFill/>
          <a:ln cap="flat" cmpd="sng" w="9525">
            <a:solidFill>
              <a:schemeClr val="accent4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645" name="Google Shape;645;p43"/>
          <p:cNvSpPr/>
          <p:nvPr/>
        </p:nvSpPr>
        <p:spPr>
          <a:xfrm>
            <a:off x="5532300" y="706550"/>
            <a:ext cx="2651400" cy="755400"/>
          </a:xfrm>
          <a:prstGeom prst="roundRect">
            <a:avLst>
              <a:gd fmla="val 16667" name="adj"/>
            </a:avLst>
          </a:prstGeom>
          <a:solidFill>
            <a:srgbClr val="4E79A6"/>
          </a:solidFill>
          <a:ln cap="flat" cmpd="sng" w="9525">
            <a:solidFill>
              <a:srgbClr val="4E79A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ReTuned with Best Parameters</a:t>
            </a:r>
            <a:endParaRPr b="1" sz="2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46" name="Google Shape;646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36888" y="2201888"/>
            <a:ext cx="360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36888" y="3356288"/>
            <a:ext cx="3600000" cy="5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648" name="Google Shape;648;p43"/>
          <p:cNvSpPr/>
          <p:nvPr/>
        </p:nvSpPr>
        <p:spPr>
          <a:xfrm>
            <a:off x="4758143" y="1679425"/>
            <a:ext cx="2603100" cy="5658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Score with Recall</a:t>
            </a:r>
            <a:endParaRPr b="1" sz="15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49" name="Google Shape;649;p43"/>
          <p:cNvSpPr/>
          <p:nvPr/>
        </p:nvSpPr>
        <p:spPr>
          <a:xfrm>
            <a:off x="4760693" y="2848725"/>
            <a:ext cx="2603100" cy="5658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Score with Accuracy</a:t>
            </a:r>
            <a:endParaRPr b="1" sz="15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650" name="Google Shape;650;p43"/>
          <p:cNvCxnSpPr>
            <a:stCxn id="642" idx="3"/>
            <a:endCxn id="645" idx="1"/>
          </p:cNvCxnSpPr>
          <p:nvPr/>
        </p:nvCxnSpPr>
        <p:spPr>
          <a:xfrm flipH="1" rot="10800000">
            <a:off x="4376175" y="1084275"/>
            <a:ext cx="1156200" cy="2410200"/>
          </a:xfrm>
          <a:prstGeom prst="bentConnector3">
            <a:avLst>
              <a:gd fmla="val 18038" name="adj1"/>
            </a:avLst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44"/>
          <p:cNvSpPr/>
          <p:nvPr/>
        </p:nvSpPr>
        <p:spPr>
          <a:xfrm>
            <a:off x="0" y="75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56" name="Google Shape;656;p44"/>
          <p:cNvSpPr/>
          <p:nvPr/>
        </p:nvSpPr>
        <p:spPr>
          <a:xfrm>
            <a:off x="-125" y="2571750"/>
            <a:ext cx="9144000" cy="2571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57" name="Google Shape;657;p44"/>
          <p:cNvCxnSpPr/>
          <p:nvPr/>
        </p:nvCxnSpPr>
        <p:spPr>
          <a:xfrm>
            <a:off x="6079331" y="392174"/>
            <a:ext cx="3064800" cy="0"/>
          </a:xfrm>
          <a:prstGeom prst="straightConnector1">
            <a:avLst/>
          </a:prstGeom>
          <a:noFill/>
          <a:ln cap="flat" cmpd="sng" w="9525">
            <a:solidFill>
              <a:srgbClr val="4E79A6"/>
            </a:solidFill>
            <a:prstDash val="solid"/>
            <a:miter lim="800000"/>
            <a:headEnd len="med" w="med" type="oval"/>
            <a:tailEnd len="sm" w="sm" type="none"/>
          </a:ln>
        </p:spPr>
      </p:cxnSp>
      <p:sp>
        <p:nvSpPr>
          <p:cNvPr id="658" name="Google Shape;658;p44"/>
          <p:cNvSpPr txBox="1"/>
          <p:nvPr/>
        </p:nvSpPr>
        <p:spPr>
          <a:xfrm>
            <a:off x="171450" y="219075"/>
            <a:ext cx="88011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100"/>
              <a:buFont typeface="Century Gothic"/>
              <a:buNone/>
            </a:pPr>
            <a:r>
              <a:rPr b="1" lang="en-GB" sz="25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Comparing Report</a:t>
            </a:r>
            <a:endParaRPr sz="25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659" name="Google Shape;659;p44"/>
          <p:cNvCxnSpPr/>
          <p:nvPr/>
        </p:nvCxnSpPr>
        <p:spPr>
          <a:xfrm>
            <a:off x="0" y="392174"/>
            <a:ext cx="3064800" cy="0"/>
          </a:xfrm>
          <a:prstGeom prst="straightConnector1">
            <a:avLst/>
          </a:prstGeom>
          <a:noFill/>
          <a:ln cap="flat" cmpd="sng" w="9525">
            <a:solidFill>
              <a:srgbClr val="4E79A6"/>
            </a:solidFill>
            <a:prstDash val="solid"/>
            <a:miter lim="800000"/>
            <a:headEnd len="sm" w="sm" type="none"/>
            <a:tailEnd len="med" w="med" type="oval"/>
          </a:ln>
        </p:spPr>
      </p:cxnSp>
      <p:pic>
        <p:nvPicPr>
          <p:cNvPr id="660" name="Google Shape;660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438" y="1747900"/>
            <a:ext cx="4086225" cy="1647825"/>
          </a:xfrm>
          <a:prstGeom prst="rect">
            <a:avLst/>
          </a:prstGeom>
          <a:noFill/>
          <a:ln cap="flat" cmpd="sng" w="9525">
            <a:solidFill>
              <a:srgbClr val="4D5156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61" name="Google Shape;661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1400" y="1776475"/>
            <a:ext cx="4152900" cy="1590675"/>
          </a:xfrm>
          <a:prstGeom prst="rect">
            <a:avLst/>
          </a:prstGeom>
          <a:noFill/>
          <a:ln cap="flat" cmpd="sng" w="9525">
            <a:solidFill>
              <a:srgbClr val="4D5156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62" name="Google Shape;662;p44"/>
          <p:cNvSpPr/>
          <p:nvPr/>
        </p:nvSpPr>
        <p:spPr>
          <a:xfrm>
            <a:off x="888863" y="768538"/>
            <a:ext cx="2651400" cy="755400"/>
          </a:xfrm>
          <a:prstGeom prst="roundRect">
            <a:avLst>
              <a:gd fmla="val 16667" name="adj"/>
            </a:avLst>
          </a:prstGeom>
          <a:solidFill>
            <a:schemeClr val="accent4"/>
          </a:solidFill>
          <a:ln cap="flat" cmpd="sng" w="9525">
            <a:solidFill>
              <a:srgbClr val="F4AC3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Hyperparameter Tuning</a:t>
            </a:r>
            <a:endParaRPr b="1" sz="2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63" name="Google Shape;663;p44"/>
          <p:cNvSpPr/>
          <p:nvPr/>
        </p:nvSpPr>
        <p:spPr>
          <a:xfrm>
            <a:off x="5432150" y="768575"/>
            <a:ext cx="2651400" cy="820200"/>
          </a:xfrm>
          <a:prstGeom prst="roundRect">
            <a:avLst>
              <a:gd fmla="val 16667" name="adj"/>
            </a:avLst>
          </a:prstGeom>
          <a:solidFill>
            <a:srgbClr val="4E79A6"/>
          </a:solidFill>
          <a:ln cap="flat" cmpd="sng" w="9525">
            <a:solidFill>
              <a:srgbClr val="4E79A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ReTuned with Best Parameters</a:t>
            </a:r>
            <a:endParaRPr b="1" sz="2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64" name="Google Shape;664;p44"/>
          <p:cNvSpPr/>
          <p:nvPr/>
        </p:nvSpPr>
        <p:spPr>
          <a:xfrm>
            <a:off x="171450" y="3851300"/>
            <a:ext cx="8662800" cy="7554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4E79A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As we can see, with </a:t>
            </a:r>
            <a:r>
              <a:rPr b="1" lang="en-GB" sz="17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ReTuned with Best Parameters Model</a:t>
            </a:r>
            <a:r>
              <a:rPr lang="en-GB" sz="1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we can balancing the Recall’s Score. With this balancing score we will get the best impact with our business (reducing of wasting money).</a:t>
            </a:r>
            <a:endParaRPr sz="15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65" name="Google Shape;665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576973">
            <a:off x="7596900" y="271075"/>
            <a:ext cx="755400" cy="755400"/>
          </a:xfrm>
          <a:prstGeom prst="rect">
            <a:avLst/>
          </a:prstGeom>
          <a:noFill/>
          <a:ln>
            <a:noFill/>
          </a:ln>
        </p:spPr>
      </p:pic>
      <p:sp>
        <p:nvSpPr>
          <p:cNvPr id="666" name="Google Shape;666;p44"/>
          <p:cNvSpPr/>
          <p:nvPr/>
        </p:nvSpPr>
        <p:spPr>
          <a:xfrm>
            <a:off x="6776800" y="1965175"/>
            <a:ext cx="579600" cy="755400"/>
          </a:xfrm>
          <a:prstGeom prst="rect">
            <a:avLst/>
          </a:prstGeom>
          <a:noFill/>
          <a:ln cap="flat" cmpd="sng" w="9525">
            <a:solidFill>
              <a:srgbClr val="F3AC3D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45"/>
          <p:cNvSpPr/>
          <p:nvPr/>
        </p:nvSpPr>
        <p:spPr>
          <a:xfrm>
            <a:off x="223300" y="911750"/>
            <a:ext cx="6419400" cy="34053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4E79A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72" name="Google Shape;672;p45"/>
          <p:cNvPicPr preferRelativeResize="0"/>
          <p:nvPr/>
        </p:nvPicPr>
        <p:blipFill rotWithShape="1">
          <a:blip r:embed="rId3">
            <a:alphaModFix/>
          </a:blip>
          <a:srcRect b="0" l="0" r="0" t="4997"/>
          <a:stretch/>
        </p:blipFill>
        <p:spPr>
          <a:xfrm>
            <a:off x="348000" y="1201700"/>
            <a:ext cx="6151400" cy="28706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73" name="Google Shape;673;p45"/>
          <p:cNvCxnSpPr/>
          <p:nvPr/>
        </p:nvCxnSpPr>
        <p:spPr>
          <a:xfrm>
            <a:off x="6217150" y="387000"/>
            <a:ext cx="2927100" cy="5100"/>
          </a:xfrm>
          <a:prstGeom prst="straightConnector1">
            <a:avLst/>
          </a:prstGeom>
          <a:noFill/>
          <a:ln cap="flat" cmpd="sng" w="9525">
            <a:solidFill>
              <a:srgbClr val="4E79A6"/>
            </a:solidFill>
            <a:prstDash val="solid"/>
            <a:miter lim="800000"/>
            <a:headEnd len="med" w="med" type="oval"/>
            <a:tailEnd len="sm" w="sm" type="none"/>
          </a:ln>
        </p:spPr>
      </p:cxnSp>
      <p:cxnSp>
        <p:nvCxnSpPr>
          <p:cNvPr id="674" name="Google Shape;674;p45"/>
          <p:cNvCxnSpPr/>
          <p:nvPr/>
        </p:nvCxnSpPr>
        <p:spPr>
          <a:xfrm flipH="1" rot="10800000">
            <a:off x="0" y="387074"/>
            <a:ext cx="2983800" cy="5100"/>
          </a:xfrm>
          <a:prstGeom prst="straightConnector1">
            <a:avLst/>
          </a:prstGeom>
          <a:noFill/>
          <a:ln cap="flat" cmpd="sng" w="9525">
            <a:solidFill>
              <a:srgbClr val="4E79A6"/>
            </a:solidFill>
            <a:prstDash val="solid"/>
            <a:miter lim="800000"/>
            <a:headEnd len="sm" w="sm" type="none"/>
            <a:tailEnd len="med" w="med" type="oval"/>
          </a:ln>
        </p:spPr>
      </p:cxnSp>
      <p:sp>
        <p:nvSpPr>
          <p:cNvPr id="675" name="Google Shape;675;p45"/>
          <p:cNvSpPr txBox="1"/>
          <p:nvPr/>
        </p:nvSpPr>
        <p:spPr>
          <a:xfrm>
            <a:off x="171450" y="219075"/>
            <a:ext cx="88011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100"/>
              <a:buFont typeface="Century Gothic"/>
              <a:buNone/>
            </a:pPr>
            <a:r>
              <a:rPr b="1" lang="en-GB" sz="25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Feature Importance</a:t>
            </a:r>
            <a:endParaRPr sz="25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76" name="Google Shape;676;p45"/>
          <p:cNvSpPr/>
          <p:nvPr/>
        </p:nvSpPr>
        <p:spPr>
          <a:xfrm>
            <a:off x="6825850" y="1811300"/>
            <a:ext cx="2014500" cy="755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Based on the graph, we can see that the feature importance of this model are </a:t>
            </a:r>
            <a:r>
              <a:rPr b="1" lang="en-GB"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Education</a:t>
            </a:r>
            <a:r>
              <a:rPr lang="en-GB" sz="1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, </a:t>
            </a:r>
            <a:r>
              <a:rPr b="1" lang="en-GB"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Total Claim Amount</a:t>
            </a:r>
            <a:r>
              <a:rPr lang="en-GB" sz="1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and </a:t>
            </a:r>
            <a:r>
              <a:rPr b="1" lang="en-GB"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Number of Open Complaints</a:t>
            </a:r>
            <a:r>
              <a:rPr lang="en-GB" sz="1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endParaRPr sz="15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4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>
                <a:solidFill>
                  <a:schemeClr val="lt1"/>
                </a:solidFill>
                <a:latin typeface="Lato Hairline"/>
                <a:ea typeface="Lato Hairline"/>
                <a:cs typeface="Lato Hairline"/>
                <a:sym typeface="Lato Hairline"/>
              </a:rPr>
              <a:t>The </a:t>
            </a:r>
            <a:r>
              <a:rPr b="1" lang="en-GB" sz="4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Conclusion &amp; </a:t>
            </a:r>
            <a:r>
              <a:rPr lang="en-GB" sz="4000">
                <a:solidFill>
                  <a:schemeClr val="lt1"/>
                </a:solidFill>
                <a:latin typeface="Lato Hairline"/>
                <a:ea typeface="Lato Hairline"/>
                <a:cs typeface="Lato Hairline"/>
                <a:sym typeface="Lato Hairline"/>
              </a:rPr>
              <a:t>The </a:t>
            </a:r>
            <a:r>
              <a:rPr b="1" lang="en-GB" sz="4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Recommendation</a:t>
            </a:r>
            <a:endParaRPr b="1" sz="4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47"/>
          <p:cNvSpPr txBox="1"/>
          <p:nvPr>
            <p:ph type="title"/>
          </p:nvPr>
        </p:nvSpPr>
        <p:spPr>
          <a:xfrm>
            <a:off x="0" y="0"/>
            <a:ext cx="9144000" cy="6990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     </a:t>
            </a:r>
            <a:r>
              <a:rPr lang="en-GB" sz="3600">
                <a:solidFill>
                  <a:schemeClr val="lt1"/>
                </a:solidFill>
                <a:latin typeface="Lato Hairline"/>
                <a:ea typeface="Lato Hairline"/>
                <a:cs typeface="Lato Hairline"/>
                <a:sym typeface="Lato Hairline"/>
              </a:rPr>
              <a:t>The </a:t>
            </a:r>
            <a:r>
              <a:rPr lang="en-GB" sz="36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Conclusion</a:t>
            </a:r>
            <a:endParaRPr sz="36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687" name="Google Shape;687;p47"/>
          <p:cNvSpPr/>
          <p:nvPr/>
        </p:nvSpPr>
        <p:spPr>
          <a:xfrm>
            <a:off x="7112400" y="2343625"/>
            <a:ext cx="1876200" cy="6990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4AC3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rPr>
              <a:t>Predict 90% </a:t>
            </a:r>
            <a:br>
              <a:rPr lang="en-GB" sz="17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rPr>
            </a:br>
            <a:r>
              <a:rPr lang="en-GB" sz="17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rPr>
              <a:t>No Response</a:t>
            </a:r>
            <a:endParaRPr sz="1700">
              <a:solidFill>
                <a:schemeClr val="dk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688" name="Google Shape;688;p47"/>
          <p:cNvSpPr/>
          <p:nvPr/>
        </p:nvSpPr>
        <p:spPr>
          <a:xfrm>
            <a:off x="7112400" y="3155100"/>
            <a:ext cx="1876200" cy="6990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4AC3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rPr>
              <a:t>61% Predict Yes</a:t>
            </a:r>
            <a:br>
              <a:rPr lang="en-GB" sz="17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rPr>
            </a:br>
            <a:r>
              <a:rPr lang="en-GB" sz="17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rPr>
              <a:t>Precision</a:t>
            </a:r>
            <a:endParaRPr sz="1700">
              <a:solidFill>
                <a:schemeClr val="dk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689" name="Google Shape;689;p47"/>
          <p:cNvSpPr/>
          <p:nvPr/>
        </p:nvSpPr>
        <p:spPr>
          <a:xfrm>
            <a:off x="7112400" y="3966575"/>
            <a:ext cx="1876200" cy="6990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4AC3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rPr>
              <a:t>99</a:t>
            </a:r>
            <a:r>
              <a:rPr lang="en-GB" sz="17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rPr>
              <a:t>% Predict No Precision</a:t>
            </a:r>
            <a:endParaRPr sz="1700">
              <a:solidFill>
                <a:schemeClr val="dk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690" name="Google Shape;690;p47"/>
          <p:cNvSpPr/>
          <p:nvPr/>
        </p:nvSpPr>
        <p:spPr>
          <a:xfrm>
            <a:off x="7112400" y="1498650"/>
            <a:ext cx="1876200" cy="6990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4AC3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rPr>
              <a:t>Predict 93% </a:t>
            </a:r>
            <a:br>
              <a:rPr lang="en-GB" sz="17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rPr>
            </a:br>
            <a:r>
              <a:rPr lang="en-GB" sz="17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rPr>
              <a:t>Yes Response</a:t>
            </a:r>
            <a:endParaRPr sz="1700">
              <a:solidFill>
                <a:schemeClr val="dk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cxnSp>
        <p:nvCxnSpPr>
          <p:cNvPr id="691" name="Google Shape;691;p47"/>
          <p:cNvCxnSpPr>
            <a:endCxn id="690" idx="1"/>
          </p:cNvCxnSpPr>
          <p:nvPr/>
        </p:nvCxnSpPr>
        <p:spPr>
          <a:xfrm rot="-5400000">
            <a:off x="6365850" y="1981500"/>
            <a:ext cx="879900" cy="6132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92" name="Google Shape;692;p47"/>
          <p:cNvCxnSpPr>
            <a:endCxn id="687" idx="1"/>
          </p:cNvCxnSpPr>
          <p:nvPr/>
        </p:nvCxnSpPr>
        <p:spPr>
          <a:xfrm flipH="1" rot="10800000">
            <a:off x="6217200" y="2693125"/>
            <a:ext cx="895200" cy="3030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93" name="Google Shape;693;p47"/>
          <p:cNvCxnSpPr>
            <a:endCxn id="688" idx="1"/>
          </p:cNvCxnSpPr>
          <p:nvPr/>
        </p:nvCxnSpPr>
        <p:spPr>
          <a:xfrm>
            <a:off x="6274500" y="3252300"/>
            <a:ext cx="837900" cy="2523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94" name="Google Shape;694;p47"/>
          <p:cNvCxnSpPr>
            <a:endCxn id="689" idx="1"/>
          </p:cNvCxnSpPr>
          <p:nvPr/>
        </p:nvCxnSpPr>
        <p:spPr>
          <a:xfrm flipH="1" rot="-5400000">
            <a:off x="6386400" y="3590075"/>
            <a:ext cx="813900" cy="6381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695" name="Google Shape;695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025" y="2273051"/>
            <a:ext cx="4526500" cy="1733774"/>
          </a:xfrm>
          <a:prstGeom prst="rect">
            <a:avLst/>
          </a:prstGeom>
          <a:noFill/>
          <a:ln cap="flat" cmpd="sng" w="9525">
            <a:solidFill>
              <a:srgbClr val="4D5156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96" name="Google Shape;696;p47"/>
          <p:cNvSpPr/>
          <p:nvPr/>
        </p:nvSpPr>
        <p:spPr>
          <a:xfrm>
            <a:off x="2520325" y="2721150"/>
            <a:ext cx="488400" cy="615600"/>
          </a:xfrm>
          <a:prstGeom prst="rect">
            <a:avLst/>
          </a:prstGeom>
          <a:noFill/>
          <a:ln cap="flat" cmpd="sng" w="9525">
            <a:solidFill>
              <a:srgbClr val="F3AC3D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7" name="Google Shape;697;p47"/>
          <p:cNvSpPr/>
          <p:nvPr/>
        </p:nvSpPr>
        <p:spPr>
          <a:xfrm>
            <a:off x="1685375" y="2721150"/>
            <a:ext cx="558600" cy="615600"/>
          </a:xfrm>
          <a:prstGeom prst="rect">
            <a:avLst/>
          </a:prstGeom>
          <a:noFill/>
          <a:ln cap="flat" cmpd="sng" w="9525">
            <a:solidFill>
              <a:srgbClr val="F3AC3D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8" name="Google Shape;698;p47"/>
          <p:cNvSpPr/>
          <p:nvPr/>
        </p:nvSpPr>
        <p:spPr>
          <a:xfrm>
            <a:off x="190025" y="1031825"/>
            <a:ext cx="2147400" cy="451200"/>
          </a:xfrm>
          <a:prstGeom prst="rect">
            <a:avLst/>
          </a:prstGeom>
          <a:solidFill>
            <a:schemeClr val="accent5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lt1"/>
                </a:solidFill>
                <a:latin typeface="Lato Hairline"/>
                <a:ea typeface="Lato Hairline"/>
                <a:cs typeface="Lato Hairline"/>
                <a:sym typeface="Lato Hairline"/>
              </a:rPr>
              <a:t>The</a:t>
            </a:r>
            <a:r>
              <a:rPr b="1" lang="en-GB" sz="2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Best Model </a:t>
            </a:r>
            <a:endParaRPr b="1" sz="2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99" name="Google Shape;699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0613" y="1771950"/>
            <a:ext cx="2828925" cy="438150"/>
          </a:xfrm>
          <a:prstGeom prst="rect">
            <a:avLst/>
          </a:prstGeom>
          <a:noFill/>
          <a:ln>
            <a:noFill/>
          </a:ln>
        </p:spPr>
      </p:pic>
      <p:sp>
        <p:nvSpPr>
          <p:cNvPr id="700" name="Google Shape;700;p47"/>
          <p:cNvSpPr/>
          <p:nvPr/>
        </p:nvSpPr>
        <p:spPr>
          <a:xfrm>
            <a:off x="265525" y="1422450"/>
            <a:ext cx="3343800" cy="252300"/>
          </a:xfrm>
          <a:prstGeom prst="rect">
            <a:avLst/>
          </a:prstGeom>
          <a:solidFill>
            <a:schemeClr val="dk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ReTuned with Best Parameter KNN</a:t>
            </a:r>
            <a:endParaRPr sz="15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701" name="Google Shape;701;p47"/>
          <p:cNvSpPr/>
          <p:nvPr/>
        </p:nvSpPr>
        <p:spPr>
          <a:xfrm>
            <a:off x="4721113" y="1031825"/>
            <a:ext cx="1876200" cy="6990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4AC3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rPr>
              <a:t>Recall Score 0.931</a:t>
            </a:r>
            <a:endParaRPr sz="1700">
              <a:solidFill>
                <a:schemeClr val="dk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cxnSp>
        <p:nvCxnSpPr>
          <p:cNvPr id="702" name="Google Shape;702;p47"/>
          <p:cNvCxnSpPr>
            <a:endCxn id="701" idx="2"/>
          </p:cNvCxnSpPr>
          <p:nvPr/>
        </p:nvCxnSpPr>
        <p:spPr>
          <a:xfrm flipH="1" rot="5400000">
            <a:off x="5248363" y="2141675"/>
            <a:ext cx="823800" cy="21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703" name="Google Shape;703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92723" y="2194175"/>
            <a:ext cx="1732975" cy="1821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48"/>
          <p:cNvSpPr/>
          <p:nvPr/>
        </p:nvSpPr>
        <p:spPr>
          <a:xfrm>
            <a:off x="5199600" y="4317788"/>
            <a:ext cx="890100" cy="7200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4AC3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9" name="Google Shape;709;p48"/>
          <p:cNvSpPr/>
          <p:nvPr/>
        </p:nvSpPr>
        <p:spPr>
          <a:xfrm>
            <a:off x="5199600" y="3479588"/>
            <a:ext cx="890100" cy="7200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4AC3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0" name="Google Shape;710;p48"/>
          <p:cNvSpPr/>
          <p:nvPr/>
        </p:nvSpPr>
        <p:spPr>
          <a:xfrm>
            <a:off x="5199600" y="2641388"/>
            <a:ext cx="890100" cy="7200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4AC3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1" name="Google Shape;711;p48"/>
          <p:cNvSpPr/>
          <p:nvPr/>
        </p:nvSpPr>
        <p:spPr>
          <a:xfrm>
            <a:off x="415500" y="4258275"/>
            <a:ext cx="890100" cy="7200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4AC3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2" name="Google Shape;712;p48"/>
          <p:cNvSpPr/>
          <p:nvPr/>
        </p:nvSpPr>
        <p:spPr>
          <a:xfrm>
            <a:off x="415500" y="2581875"/>
            <a:ext cx="890100" cy="7200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4AC3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3" name="Google Shape;713;p48"/>
          <p:cNvSpPr/>
          <p:nvPr/>
        </p:nvSpPr>
        <p:spPr>
          <a:xfrm>
            <a:off x="415500" y="1743675"/>
            <a:ext cx="890100" cy="7200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4AC3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4" name="Google Shape;714;p48"/>
          <p:cNvSpPr txBox="1"/>
          <p:nvPr>
            <p:ph type="title"/>
          </p:nvPr>
        </p:nvSpPr>
        <p:spPr>
          <a:xfrm>
            <a:off x="0" y="0"/>
            <a:ext cx="9144000" cy="6990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     </a:t>
            </a:r>
            <a:r>
              <a:rPr lang="en-GB" sz="3600">
                <a:solidFill>
                  <a:schemeClr val="lt1"/>
                </a:solidFill>
                <a:latin typeface="Lato Hairline"/>
                <a:ea typeface="Lato Hairline"/>
                <a:cs typeface="Lato Hairline"/>
                <a:sym typeface="Lato Hairline"/>
              </a:rPr>
              <a:t>The </a:t>
            </a:r>
            <a:r>
              <a:rPr lang="en-GB" sz="36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Recommendation</a:t>
            </a:r>
            <a:endParaRPr sz="36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pic>
        <p:nvPicPr>
          <p:cNvPr id="715" name="Google Shape;715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641900"/>
            <a:ext cx="108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1700" y="1734713"/>
            <a:ext cx="720000" cy="7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1700" y="2607400"/>
            <a:ext cx="720000" cy="7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20450" y="2879263"/>
            <a:ext cx="360000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4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836650" y="2683600"/>
            <a:ext cx="360000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4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91700" y="3452900"/>
            <a:ext cx="720000" cy="7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4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91693" y="4311980"/>
            <a:ext cx="720000" cy="6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48"/>
          <p:cNvPicPr preferRelativeResize="0"/>
          <p:nvPr/>
        </p:nvPicPr>
        <p:blipFill rotWithShape="1">
          <a:blip r:embed="rId10">
            <a:alphaModFix/>
          </a:blip>
          <a:srcRect b="28939" l="0" r="0" t="21575"/>
          <a:stretch/>
        </p:blipFill>
        <p:spPr>
          <a:xfrm>
            <a:off x="2836650" y="3548049"/>
            <a:ext cx="720000" cy="540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23" name="Google Shape;723;p48"/>
          <p:cNvCxnSpPr/>
          <p:nvPr/>
        </p:nvCxnSpPr>
        <p:spPr>
          <a:xfrm>
            <a:off x="5029200" y="775200"/>
            <a:ext cx="0" cy="43197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724" name="Google Shape;724;p4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836650" y="1745021"/>
            <a:ext cx="720000" cy="7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725" name="Google Shape;725;p48"/>
          <p:cNvSpPr/>
          <p:nvPr/>
        </p:nvSpPr>
        <p:spPr>
          <a:xfrm>
            <a:off x="1391700" y="939350"/>
            <a:ext cx="1500300" cy="540000"/>
          </a:xfrm>
          <a:prstGeom prst="roundRect">
            <a:avLst>
              <a:gd fmla="val 16667" name="adj"/>
            </a:avLst>
          </a:prstGeom>
          <a:solidFill>
            <a:srgbClr val="F4AC3E"/>
          </a:solidFill>
          <a:ln cap="flat" cmpd="sng" w="28575">
            <a:solidFill>
              <a:srgbClr val="F4AC3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Business</a:t>
            </a:r>
            <a:endParaRPr sz="20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726" name="Google Shape;726;p48"/>
          <p:cNvSpPr/>
          <p:nvPr/>
        </p:nvSpPr>
        <p:spPr>
          <a:xfrm>
            <a:off x="415500" y="3420075"/>
            <a:ext cx="890100" cy="7200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4AC3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7" name="Google Shape;727;p48"/>
          <p:cNvSpPr/>
          <p:nvPr/>
        </p:nvSpPr>
        <p:spPr>
          <a:xfrm>
            <a:off x="2701500" y="1743675"/>
            <a:ext cx="890100" cy="7200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4AC3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8" name="Google Shape;728;p48"/>
          <p:cNvSpPr/>
          <p:nvPr/>
        </p:nvSpPr>
        <p:spPr>
          <a:xfrm>
            <a:off x="2701500" y="2581875"/>
            <a:ext cx="890100" cy="7200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4AC3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9" name="Google Shape;729;p48"/>
          <p:cNvSpPr/>
          <p:nvPr/>
        </p:nvSpPr>
        <p:spPr>
          <a:xfrm>
            <a:off x="2701500" y="3420075"/>
            <a:ext cx="890100" cy="7200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4AC3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0" name="Google Shape;730;p48"/>
          <p:cNvSpPr txBox="1"/>
          <p:nvPr/>
        </p:nvSpPr>
        <p:spPr>
          <a:xfrm>
            <a:off x="1339200" y="1781775"/>
            <a:ext cx="1023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solidFill>
                  <a:srgbClr val="4E79A6"/>
                </a:solidFill>
                <a:latin typeface="Lato"/>
                <a:ea typeface="Lato"/>
                <a:cs typeface="Lato"/>
                <a:sym typeface="Lato"/>
              </a:rPr>
              <a:t>Make a Promo</a:t>
            </a:r>
            <a:endParaRPr b="1" sz="1500">
              <a:solidFill>
                <a:srgbClr val="4E79A6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31" name="Google Shape;731;p48"/>
          <p:cNvSpPr txBox="1"/>
          <p:nvPr/>
        </p:nvSpPr>
        <p:spPr>
          <a:xfrm>
            <a:off x="1339200" y="2611800"/>
            <a:ext cx="1023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solidFill>
                  <a:srgbClr val="4E79A6"/>
                </a:solidFill>
                <a:latin typeface="Lato"/>
                <a:ea typeface="Lato"/>
                <a:cs typeface="Lato"/>
                <a:sym typeface="Lato"/>
              </a:rPr>
              <a:t>More in Suburban</a:t>
            </a:r>
            <a:endParaRPr b="1" sz="1500">
              <a:solidFill>
                <a:srgbClr val="4E79A6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32" name="Google Shape;732;p48"/>
          <p:cNvSpPr txBox="1"/>
          <p:nvPr/>
        </p:nvSpPr>
        <p:spPr>
          <a:xfrm>
            <a:off x="1339200" y="3450000"/>
            <a:ext cx="1023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solidFill>
                  <a:srgbClr val="4E79A6"/>
                </a:solidFill>
                <a:latin typeface="Lato"/>
                <a:ea typeface="Lato"/>
                <a:cs typeface="Lato"/>
                <a:sym typeface="Lato"/>
              </a:rPr>
              <a:t>More in Personal</a:t>
            </a:r>
            <a:endParaRPr b="1" sz="1500">
              <a:solidFill>
                <a:srgbClr val="4E79A6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33" name="Google Shape;733;p48"/>
          <p:cNvSpPr txBox="1"/>
          <p:nvPr/>
        </p:nvSpPr>
        <p:spPr>
          <a:xfrm>
            <a:off x="1339200" y="4288200"/>
            <a:ext cx="1476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solidFill>
                  <a:srgbClr val="4E79A6"/>
                </a:solidFill>
                <a:latin typeface="Lato"/>
                <a:ea typeface="Lato"/>
                <a:cs typeface="Lato"/>
                <a:sym typeface="Lato"/>
              </a:rPr>
              <a:t>Make </a:t>
            </a:r>
            <a:r>
              <a:rPr b="1" lang="en-GB" sz="1500">
                <a:solidFill>
                  <a:srgbClr val="4E79A6"/>
                </a:solidFill>
                <a:latin typeface="Lato"/>
                <a:ea typeface="Lato"/>
                <a:cs typeface="Lato"/>
                <a:sym typeface="Lato"/>
              </a:rPr>
              <a:t>a Collaboration</a:t>
            </a:r>
            <a:endParaRPr b="1" sz="1500">
              <a:solidFill>
                <a:srgbClr val="4E79A6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34" name="Google Shape;734;p48"/>
          <p:cNvSpPr txBox="1"/>
          <p:nvPr/>
        </p:nvSpPr>
        <p:spPr>
          <a:xfrm>
            <a:off x="3625200" y="1771475"/>
            <a:ext cx="1476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solidFill>
                  <a:srgbClr val="4E79A6"/>
                </a:solidFill>
                <a:latin typeface="Lato"/>
                <a:ea typeface="Lato"/>
                <a:cs typeface="Lato"/>
                <a:sym typeface="Lato"/>
              </a:rPr>
              <a:t>Bundling Promo</a:t>
            </a:r>
            <a:endParaRPr b="1" sz="1500">
              <a:solidFill>
                <a:srgbClr val="4E79A6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35" name="Google Shape;735;p48"/>
          <p:cNvSpPr txBox="1"/>
          <p:nvPr/>
        </p:nvSpPr>
        <p:spPr>
          <a:xfrm>
            <a:off x="3625200" y="2611800"/>
            <a:ext cx="1386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solidFill>
                  <a:srgbClr val="4E79A6"/>
                </a:solidFill>
                <a:latin typeface="Lato"/>
                <a:ea typeface="Lato"/>
                <a:cs typeface="Lato"/>
                <a:sym typeface="Lato"/>
              </a:rPr>
              <a:t>Extra in Urban &amp; Rural</a:t>
            </a:r>
            <a:endParaRPr b="1" sz="1500">
              <a:solidFill>
                <a:srgbClr val="4E79A6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36" name="Google Shape;736;p48"/>
          <p:cNvSpPr txBox="1"/>
          <p:nvPr/>
        </p:nvSpPr>
        <p:spPr>
          <a:xfrm>
            <a:off x="3625200" y="3452125"/>
            <a:ext cx="1476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solidFill>
                  <a:srgbClr val="4E79A6"/>
                </a:solidFill>
                <a:latin typeface="Lato"/>
                <a:ea typeface="Lato"/>
                <a:cs typeface="Lato"/>
                <a:sym typeface="Lato"/>
              </a:rPr>
              <a:t>Review another Offer</a:t>
            </a:r>
            <a:endParaRPr b="1" sz="1500">
              <a:solidFill>
                <a:srgbClr val="4E79A6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737" name="Google Shape;737;p48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199600" y="826075"/>
            <a:ext cx="720000" cy="7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738" name="Google Shape;738;p48"/>
          <p:cNvSpPr/>
          <p:nvPr/>
        </p:nvSpPr>
        <p:spPr>
          <a:xfrm>
            <a:off x="6013800" y="911900"/>
            <a:ext cx="2024100" cy="540000"/>
          </a:xfrm>
          <a:prstGeom prst="roundRect">
            <a:avLst>
              <a:gd fmla="val 16667" name="adj"/>
            </a:avLst>
          </a:prstGeom>
          <a:solidFill>
            <a:srgbClr val="F4AC3E"/>
          </a:solidFill>
          <a:ln cap="flat" cmpd="sng" w="28575">
            <a:solidFill>
              <a:srgbClr val="F4AC3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Project</a:t>
            </a:r>
            <a:r>
              <a:rPr lang="en-GB" sz="20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 Model</a:t>
            </a:r>
            <a:endParaRPr sz="20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pic>
        <p:nvPicPr>
          <p:cNvPr id="739" name="Google Shape;739;p48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254200" y="1749350"/>
            <a:ext cx="720000" cy="7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0" name="Google Shape;740;p48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5275800" y="2623075"/>
            <a:ext cx="720000" cy="7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1" name="Google Shape;741;p48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5291400" y="3545950"/>
            <a:ext cx="648000" cy="6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2" name="Google Shape;742;p48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5290188" y="4394000"/>
            <a:ext cx="720001" cy="575999"/>
          </a:xfrm>
          <a:prstGeom prst="rect">
            <a:avLst/>
          </a:prstGeom>
          <a:noFill/>
          <a:ln>
            <a:noFill/>
          </a:ln>
        </p:spPr>
      </p:pic>
      <p:sp>
        <p:nvSpPr>
          <p:cNvPr id="743" name="Google Shape;743;p48"/>
          <p:cNvSpPr/>
          <p:nvPr/>
        </p:nvSpPr>
        <p:spPr>
          <a:xfrm>
            <a:off x="5170350" y="1734725"/>
            <a:ext cx="890100" cy="7200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4AC3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4" name="Google Shape;744;p48"/>
          <p:cNvSpPr txBox="1"/>
          <p:nvPr/>
        </p:nvSpPr>
        <p:spPr>
          <a:xfrm>
            <a:off x="6049200" y="1734725"/>
            <a:ext cx="1175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solidFill>
                  <a:srgbClr val="4E79A6"/>
                </a:solidFill>
                <a:latin typeface="Lato"/>
                <a:ea typeface="Lato"/>
                <a:cs typeface="Lato"/>
                <a:sym typeface="Lato"/>
              </a:rPr>
              <a:t>Make a Clustering</a:t>
            </a:r>
            <a:endParaRPr b="1" sz="1500">
              <a:solidFill>
                <a:srgbClr val="4E79A6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45" name="Google Shape;745;p48"/>
          <p:cNvSpPr txBox="1"/>
          <p:nvPr/>
        </p:nvSpPr>
        <p:spPr>
          <a:xfrm>
            <a:off x="6107700" y="2659825"/>
            <a:ext cx="1386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solidFill>
                  <a:srgbClr val="4E79A6"/>
                </a:solidFill>
                <a:latin typeface="Lato"/>
                <a:ea typeface="Lato"/>
                <a:cs typeface="Lato"/>
                <a:sym typeface="Lato"/>
              </a:rPr>
              <a:t>Another Type of Sampling</a:t>
            </a:r>
            <a:endParaRPr b="1" sz="1500">
              <a:solidFill>
                <a:srgbClr val="4E79A6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46" name="Google Shape;746;p48"/>
          <p:cNvSpPr txBox="1"/>
          <p:nvPr/>
        </p:nvSpPr>
        <p:spPr>
          <a:xfrm>
            <a:off x="6125400" y="3487325"/>
            <a:ext cx="1476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solidFill>
                  <a:srgbClr val="4E79A6"/>
                </a:solidFill>
                <a:latin typeface="Lato"/>
                <a:ea typeface="Lato"/>
                <a:cs typeface="Lato"/>
                <a:sym typeface="Lato"/>
              </a:rPr>
              <a:t>Analyze More the Data</a:t>
            </a:r>
            <a:endParaRPr b="1" sz="1500">
              <a:solidFill>
                <a:srgbClr val="4E79A6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47" name="Google Shape;747;p48"/>
          <p:cNvSpPr txBox="1"/>
          <p:nvPr/>
        </p:nvSpPr>
        <p:spPr>
          <a:xfrm>
            <a:off x="6125400" y="4325525"/>
            <a:ext cx="1175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solidFill>
                  <a:srgbClr val="4E79A6"/>
                </a:solidFill>
                <a:latin typeface="Lato"/>
                <a:ea typeface="Lato"/>
                <a:cs typeface="Lato"/>
                <a:sym typeface="Lato"/>
              </a:rPr>
              <a:t>Add More Feature</a:t>
            </a:r>
            <a:endParaRPr b="1" sz="1500">
              <a:solidFill>
                <a:srgbClr val="4E79A6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49"/>
          <p:cNvSpPr txBox="1"/>
          <p:nvPr>
            <p:ph idx="1" type="body"/>
          </p:nvPr>
        </p:nvSpPr>
        <p:spPr>
          <a:xfrm>
            <a:off x="311700" y="930350"/>
            <a:ext cx="8520600" cy="39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b="1" lang="en-GB" sz="1700">
                <a:solidFill>
                  <a:schemeClr val="dk1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Marketing Fee Simulation</a:t>
            </a:r>
            <a:endParaRPr b="1" sz="1700">
              <a:solidFill>
                <a:schemeClr val="dk1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</a:pPr>
            <a:r>
              <a:rPr lang="en-GB" sz="1500">
                <a:solidFill>
                  <a:schemeClr val="dk1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Marketing cost 		= </a:t>
            </a:r>
            <a:r>
              <a:rPr lang="en-GB" sz="1500">
                <a:solidFill>
                  <a:schemeClr val="dk1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1$  /  person</a:t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</a:pPr>
            <a:r>
              <a:rPr lang="en-GB" sz="1500">
                <a:solidFill>
                  <a:schemeClr val="dk1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Total Approaches 	= 200  persons</a:t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700">
                <a:solidFill>
                  <a:schemeClr val="dk1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Without Model</a:t>
            </a:r>
            <a:endParaRPr b="1" sz="1700">
              <a:solidFill>
                <a:schemeClr val="dk1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>
                <a:solidFill>
                  <a:schemeClr val="dk1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Total Cost			 = 200 x 1$ = 200$</a:t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700">
                <a:solidFill>
                  <a:schemeClr val="dk1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With Model</a:t>
            </a:r>
            <a:endParaRPr sz="1700">
              <a:solidFill>
                <a:schemeClr val="dk1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>
                <a:solidFill>
                  <a:schemeClr val="dk1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Total Cost 			= (93 x 1$) + (10 x 1$) = 103$</a:t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>
                <a:solidFill>
                  <a:schemeClr val="dk1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TP 				= 93 persons</a:t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>
                <a:solidFill>
                  <a:schemeClr val="dk1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FN 				= 7 persons</a:t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>
                <a:solidFill>
                  <a:schemeClr val="dk1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Wasted Cost		= (10 x 1$) = 10$</a:t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</a:pPr>
            <a:r>
              <a:rPr lang="en-GB" sz="1500">
                <a:solidFill>
                  <a:schemeClr val="dk1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Saving Cost 		= (90 x  1$) = 90$</a:t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753" name="Google Shape;753;p49"/>
          <p:cNvSpPr txBox="1"/>
          <p:nvPr>
            <p:ph type="title"/>
          </p:nvPr>
        </p:nvSpPr>
        <p:spPr>
          <a:xfrm>
            <a:off x="0" y="0"/>
            <a:ext cx="9144000" cy="6990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     </a:t>
            </a:r>
            <a:r>
              <a:rPr lang="en-GB" sz="3600">
                <a:solidFill>
                  <a:schemeClr val="lt1"/>
                </a:solidFill>
                <a:latin typeface="Lato Hairline"/>
                <a:ea typeface="Lato Hairline"/>
                <a:cs typeface="Lato Hairline"/>
                <a:sym typeface="Lato Hairline"/>
              </a:rPr>
              <a:t>The </a:t>
            </a:r>
            <a:r>
              <a:rPr lang="en-GB" sz="36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Offer</a:t>
            </a:r>
            <a:endParaRPr sz="36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754" name="Google Shape;754;p49"/>
          <p:cNvSpPr/>
          <p:nvPr/>
        </p:nvSpPr>
        <p:spPr>
          <a:xfrm>
            <a:off x="5029850" y="3687300"/>
            <a:ext cx="1023600" cy="9693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4AC3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rPr>
              <a:t>90$</a:t>
            </a:r>
            <a:endParaRPr sz="2000">
              <a:solidFill>
                <a:schemeClr val="dk1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rPr>
              <a:t>200$</a:t>
            </a:r>
            <a:endParaRPr sz="2000">
              <a:solidFill>
                <a:schemeClr val="dk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cxnSp>
        <p:nvCxnSpPr>
          <p:cNvPr id="755" name="Google Shape;755;p49"/>
          <p:cNvCxnSpPr/>
          <p:nvPr/>
        </p:nvCxnSpPr>
        <p:spPr>
          <a:xfrm>
            <a:off x="5311700" y="4164975"/>
            <a:ext cx="4461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6" name="Google Shape;756;p49"/>
          <p:cNvSpPr/>
          <p:nvPr/>
        </p:nvSpPr>
        <p:spPr>
          <a:xfrm rot="867343">
            <a:off x="5590743" y="2452108"/>
            <a:ext cx="1619987" cy="1619987"/>
          </a:xfrm>
          <a:prstGeom prst="ellipse">
            <a:avLst/>
          </a:prstGeom>
          <a:solidFill>
            <a:srgbClr val="F4AC3E"/>
          </a:solidFill>
          <a:ln cap="flat" cmpd="sng" w="9525">
            <a:solidFill>
              <a:srgbClr val="F4AC3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757" name="Google Shape;757;p49"/>
          <p:cNvSpPr txBox="1"/>
          <p:nvPr/>
        </p:nvSpPr>
        <p:spPr>
          <a:xfrm rot="838894">
            <a:off x="5627176" y="2738399"/>
            <a:ext cx="1677498" cy="95440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45%</a:t>
            </a:r>
            <a:endParaRPr sz="25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Savings!</a:t>
            </a:r>
            <a:endParaRPr sz="25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5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Good Luck  </a:t>
            </a:r>
            <a:r>
              <a:rPr lang="en-GB" sz="6194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&amp;</a:t>
            </a:r>
            <a:r>
              <a:rPr lang="en-GB" sz="40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  </a:t>
            </a:r>
            <a:r>
              <a:rPr b="1" lang="en-GB" sz="4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Thank You</a:t>
            </a:r>
            <a:endParaRPr b="1" sz="4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6"/>
          <p:cNvSpPr/>
          <p:nvPr/>
        </p:nvSpPr>
        <p:spPr>
          <a:xfrm>
            <a:off x="465900" y="1377575"/>
            <a:ext cx="8212200" cy="31089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16"/>
          <p:cNvSpPr/>
          <p:nvPr/>
        </p:nvSpPr>
        <p:spPr>
          <a:xfrm>
            <a:off x="4317725" y="3225573"/>
            <a:ext cx="720900" cy="683700"/>
          </a:xfrm>
          <a:prstGeom prst="roundRect">
            <a:avLst>
              <a:gd fmla="val 16667" name="adj"/>
            </a:avLst>
          </a:prstGeom>
          <a:solidFill>
            <a:srgbClr val="F3AC3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16"/>
          <p:cNvSpPr/>
          <p:nvPr/>
        </p:nvSpPr>
        <p:spPr>
          <a:xfrm>
            <a:off x="4317725" y="1893373"/>
            <a:ext cx="720900" cy="683700"/>
          </a:xfrm>
          <a:prstGeom prst="roundRect">
            <a:avLst>
              <a:gd fmla="val 16667" name="adj"/>
            </a:avLst>
          </a:prstGeom>
          <a:solidFill>
            <a:srgbClr val="F3AC3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16"/>
          <p:cNvSpPr/>
          <p:nvPr/>
        </p:nvSpPr>
        <p:spPr>
          <a:xfrm>
            <a:off x="676725" y="3225573"/>
            <a:ext cx="720900" cy="683700"/>
          </a:xfrm>
          <a:prstGeom prst="roundRect">
            <a:avLst>
              <a:gd fmla="val 16667" name="adj"/>
            </a:avLst>
          </a:prstGeom>
          <a:solidFill>
            <a:srgbClr val="F3AC3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16"/>
          <p:cNvSpPr txBox="1"/>
          <p:nvPr/>
        </p:nvSpPr>
        <p:spPr>
          <a:xfrm>
            <a:off x="1405800" y="1971375"/>
            <a:ext cx="26901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dk1"/>
                </a:solidFill>
                <a:latin typeface="Lato Hairline"/>
                <a:ea typeface="Lato Hairline"/>
                <a:cs typeface="Lato Hairline"/>
                <a:sym typeface="Lato Hairline"/>
              </a:rPr>
              <a:t>The</a:t>
            </a:r>
            <a:br>
              <a:rPr lang="en-GB" sz="17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rPr>
            </a:br>
            <a:r>
              <a:rPr lang="en-GB" sz="17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rPr>
              <a:t>Problem Formulation</a:t>
            </a:r>
            <a:endParaRPr sz="1700">
              <a:solidFill>
                <a:schemeClr val="dk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119" name="Google Shape;119;p16"/>
          <p:cNvSpPr txBox="1"/>
          <p:nvPr/>
        </p:nvSpPr>
        <p:spPr>
          <a:xfrm>
            <a:off x="5004000" y="1971375"/>
            <a:ext cx="26901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dk1"/>
                </a:solidFill>
                <a:latin typeface="Lato Hairline"/>
                <a:ea typeface="Lato Hairline"/>
                <a:cs typeface="Lato Hairline"/>
                <a:sym typeface="Lato Hairline"/>
              </a:rPr>
              <a:t>The</a:t>
            </a:r>
            <a:br>
              <a:rPr lang="en-GB" sz="17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rPr>
            </a:br>
            <a:r>
              <a:rPr lang="en-GB" sz="17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rPr>
              <a:t>Finding  &amp; </a:t>
            </a:r>
            <a:r>
              <a:rPr lang="en-GB" sz="1700">
                <a:solidFill>
                  <a:schemeClr val="dk1"/>
                </a:solidFill>
                <a:latin typeface="Lato Hairline"/>
                <a:ea typeface="Lato Hairline"/>
                <a:cs typeface="Lato Hairline"/>
                <a:sym typeface="Lato Hairline"/>
              </a:rPr>
              <a:t>The</a:t>
            </a:r>
            <a:r>
              <a:rPr lang="en-GB" sz="17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rPr>
              <a:t> Solution</a:t>
            </a:r>
            <a:endParaRPr sz="1700">
              <a:solidFill>
                <a:schemeClr val="dk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120" name="Google Shape;120;p16"/>
          <p:cNvSpPr txBox="1"/>
          <p:nvPr/>
        </p:nvSpPr>
        <p:spPr>
          <a:xfrm>
            <a:off x="4304225" y="1971375"/>
            <a:ext cx="7479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03</a:t>
            </a:r>
            <a:endParaRPr sz="30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1" name="Google Shape;121;p16"/>
          <p:cNvSpPr txBox="1"/>
          <p:nvPr/>
        </p:nvSpPr>
        <p:spPr>
          <a:xfrm>
            <a:off x="5019925" y="3303575"/>
            <a:ext cx="41241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dk1"/>
                </a:solidFill>
                <a:latin typeface="Lato Hairline"/>
                <a:ea typeface="Lato Hairline"/>
                <a:cs typeface="Lato Hairline"/>
                <a:sym typeface="Lato Hairline"/>
              </a:rPr>
              <a:t>The</a:t>
            </a:r>
            <a:br>
              <a:rPr lang="en-GB" sz="17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rPr>
            </a:br>
            <a:r>
              <a:rPr lang="en-GB" sz="17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rPr>
              <a:t>Conclusion &amp; </a:t>
            </a:r>
            <a:r>
              <a:rPr lang="en-GB" sz="1700">
                <a:solidFill>
                  <a:schemeClr val="dk1"/>
                </a:solidFill>
                <a:latin typeface="Lato Hairline"/>
                <a:ea typeface="Lato Hairline"/>
                <a:cs typeface="Lato Hairline"/>
                <a:sym typeface="Lato Hairline"/>
              </a:rPr>
              <a:t>The</a:t>
            </a:r>
            <a:r>
              <a:rPr lang="en-GB" sz="17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rPr>
              <a:t> Recommendation</a:t>
            </a:r>
            <a:endParaRPr sz="1700">
              <a:solidFill>
                <a:schemeClr val="dk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122" name="Google Shape;122;p16"/>
          <p:cNvSpPr txBox="1"/>
          <p:nvPr/>
        </p:nvSpPr>
        <p:spPr>
          <a:xfrm>
            <a:off x="4304225" y="3303575"/>
            <a:ext cx="7479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04</a:t>
            </a:r>
            <a:endParaRPr sz="30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3" name="Google Shape;123;p16"/>
          <p:cNvSpPr txBox="1"/>
          <p:nvPr/>
        </p:nvSpPr>
        <p:spPr>
          <a:xfrm>
            <a:off x="1405800" y="3303575"/>
            <a:ext cx="26901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dk1"/>
                </a:solidFill>
                <a:latin typeface="Lato Hairline"/>
                <a:ea typeface="Lato Hairline"/>
                <a:cs typeface="Lato Hairline"/>
                <a:sym typeface="Lato Hairline"/>
              </a:rPr>
              <a:t>The</a:t>
            </a:r>
            <a:br>
              <a:rPr lang="en-GB" sz="17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rPr>
            </a:br>
            <a:r>
              <a:rPr lang="en-GB" sz="17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rPr>
              <a:t>Data Understanding </a:t>
            </a:r>
            <a:endParaRPr sz="1700">
              <a:solidFill>
                <a:schemeClr val="dk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124" name="Google Shape;124;p16"/>
          <p:cNvSpPr txBox="1"/>
          <p:nvPr/>
        </p:nvSpPr>
        <p:spPr>
          <a:xfrm>
            <a:off x="663474" y="3303575"/>
            <a:ext cx="7209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02</a:t>
            </a:r>
            <a:endParaRPr sz="30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5" name="Google Shape;125;p16"/>
          <p:cNvSpPr/>
          <p:nvPr/>
        </p:nvSpPr>
        <p:spPr>
          <a:xfrm>
            <a:off x="676725" y="1891648"/>
            <a:ext cx="720900" cy="683700"/>
          </a:xfrm>
          <a:prstGeom prst="roundRect">
            <a:avLst>
              <a:gd fmla="val 16667" name="adj"/>
            </a:avLst>
          </a:prstGeom>
          <a:solidFill>
            <a:srgbClr val="F3AC3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6"/>
          <p:cNvSpPr txBox="1"/>
          <p:nvPr/>
        </p:nvSpPr>
        <p:spPr>
          <a:xfrm>
            <a:off x="663225" y="1971375"/>
            <a:ext cx="7479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01</a:t>
            </a:r>
            <a:endParaRPr sz="30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7" name="Google Shape;127;p16"/>
          <p:cNvSpPr/>
          <p:nvPr/>
        </p:nvSpPr>
        <p:spPr>
          <a:xfrm>
            <a:off x="235500" y="261700"/>
            <a:ext cx="8661900" cy="5694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>
                <a:solidFill>
                  <a:schemeClr val="lt1"/>
                </a:solidFill>
                <a:latin typeface="Lato Hairline"/>
                <a:ea typeface="Lato Hairline"/>
                <a:cs typeface="Lato Hairline"/>
                <a:sym typeface="Lato Hairline"/>
              </a:rPr>
              <a:t>The </a:t>
            </a:r>
            <a:r>
              <a:rPr b="1" lang="en-GB" sz="2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Outline</a:t>
            </a:r>
            <a:endParaRPr sz="25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>
                <a:solidFill>
                  <a:schemeClr val="lt1"/>
                </a:solidFill>
                <a:latin typeface="Lato Hairline"/>
                <a:ea typeface="Lato Hairline"/>
                <a:cs typeface="Lato Hairline"/>
                <a:sym typeface="Lato Hairline"/>
              </a:rPr>
              <a:t>The </a:t>
            </a:r>
            <a:r>
              <a:rPr b="1" lang="en-GB" sz="4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Problem Formulation</a:t>
            </a:r>
            <a:endParaRPr b="1" sz="4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8"/>
          <p:cNvSpPr/>
          <p:nvPr/>
        </p:nvSpPr>
        <p:spPr>
          <a:xfrm>
            <a:off x="212225" y="2521825"/>
            <a:ext cx="1510500" cy="12483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4AC3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8"/>
          <p:cNvSpPr/>
          <p:nvPr/>
        </p:nvSpPr>
        <p:spPr>
          <a:xfrm>
            <a:off x="212225" y="3824600"/>
            <a:ext cx="1510500" cy="12483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4AC3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8"/>
          <p:cNvSpPr txBox="1"/>
          <p:nvPr/>
        </p:nvSpPr>
        <p:spPr>
          <a:xfrm>
            <a:off x="236700" y="726125"/>
            <a:ext cx="86706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700">
                <a:solidFill>
                  <a:srgbClr val="F4AC3E"/>
                </a:solidFill>
                <a:latin typeface="Lato"/>
                <a:ea typeface="Lato"/>
                <a:cs typeface="Lato"/>
                <a:sym typeface="Lato"/>
              </a:rPr>
              <a:t>An auto insurance company</a:t>
            </a:r>
            <a:r>
              <a:rPr lang="en-GB" sz="1500">
                <a:latin typeface="Lato"/>
                <a:ea typeface="Lato"/>
                <a:cs typeface="Lato"/>
                <a:sym typeface="Lato"/>
              </a:rPr>
              <a:t> based on West Coast of United States </a:t>
            </a:r>
            <a:r>
              <a:rPr b="1" lang="en-GB" sz="1700">
                <a:solidFill>
                  <a:srgbClr val="F4AC3E"/>
                </a:solidFill>
                <a:latin typeface="Lato"/>
                <a:ea typeface="Lato"/>
                <a:cs typeface="Lato"/>
                <a:sym typeface="Lato"/>
              </a:rPr>
              <a:t>want to know (predict)</a:t>
            </a:r>
            <a:r>
              <a:rPr lang="en-GB" sz="1500">
                <a:latin typeface="Lato"/>
                <a:ea typeface="Lato"/>
                <a:cs typeface="Lato"/>
                <a:sym typeface="Lato"/>
              </a:rPr>
              <a:t> their customer based on their </a:t>
            </a:r>
            <a:r>
              <a:rPr b="1" lang="en-GB" sz="1700">
                <a:solidFill>
                  <a:srgbClr val="F4AC3E"/>
                </a:solidFill>
                <a:latin typeface="Lato"/>
                <a:ea typeface="Lato"/>
                <a:cs typeface="Lato"/>
                <a:sym typeface="Lato"/>
              </a:rPr>
              <a:t>response </a:t>
            </a:r>
            <a:r>
              <a:rPr lang="en-GB" sz="1500">
                <a:solidFill>
                  <a:srgbClr val="F4AC3E"/>
                </a:solidFill>
                <a:latin typeface="Lato"/>
                <a:ea typeface="Lato"/>
                <a:cs typeface="Lato"/>
                <a:sym typeface="Lato"/>
              </a:rPr>
              <a:t>(</a:t>
            </a:r>
            <a:r>
              <a:rPr b="1" lang="en-GB" sz="1700">
                <a:solidFill>
                  <a:srgbClr val="F4AC3E"/>
                </a:solidFill>
                <a:latin typeface="Lato"/>
                <a:ea typeface="Lato"/>
                <a:cs typeface="Lato"/>
                <a:sym typeface="Lato"/>
              </a:rPr>
              <a:t>Yes/No</a:t>
            </a:r>
            <a:r>
              <a:rPr lang="en-GB" sz="1500">
                <a:solidFill>
                  <a:srgbClr val="F4AC3E"/>
                </a:solidFill>
                <a:latin typeface="Lato"/>
                <a:ea typeface="Lato"/>
                <a:cs typeface="Lato"/>
                <a:sym typeface="Lato"/>
              </a:rPr>
              <a:t>)</a:t>
            </a:r>
            <a:r>
              <a:rPr lang="en-GB" sz="1500">
                <a:latin typeface="Lato"/>
                <a:ea typeface="Lato"/>
                <a:cs typeface="Lato"/>
                <a:sym typeface="Lato"/>
              </a:rPr>
              <a:t>. The response itself given by company based on the suitable between the customer’s behaviour and the preliminary of auto insurance. Surely the company want to make </a:t>
            </a:r>
            <a:r>
              <a:rPr b="1" lang="en-GB" sz="1700">
                <a:solidFill>
                  <a:srgbClr val="F4AC3E"/>
                </a:solidFill>
                <a:latin typeface="Lato"/>
                <a:ea typeface="Lato"/>
                <a:cs typeface="Lato"/>
                <a:sym typeface="Lato"/>
              </a:rPr>
              <a:t>an effective marketing strategies</a:t>
            </a:r>
            <a:r>
              <a:rPr b="1" lang="en-GB" sz="1700"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GB" sz="1700">
                <a:latin typeface="Lato"/>
                <a:ea typeface="Lato"/>
                <a:cs typeface="Lato"/>
                <a:sym typeface="Lato"/>
              </a:rPr>
              <a:t> (make many of </a:t>
            </a:r>
            <a:r>
              <a:rPr b="1" lang="en-GB" sz="1700">
                <a:solidFill>
                  <a:srgbClr val="F4AC3E"/>
                </a:solidFill>
                <a:latin typeface="Lato"/>
                <a:ea typeface="Lato"/>
                <a:cs typeface="Lato"/>
                <a:sym typeface="Lato"/>
              </a:rPr>
              <a:t>Yes response</a:t>
            </a:r>
            <a:r>
              <a:rPr lang="en-GB" sz="1700">
                <a:latin typeface="Lato"/>
                <a:ea typeface="Lato"/>
                <a:cs typeface="Lato"/>
                <a:sym typeface="Lato"/>
              </a:rPr>
              <a:t>)</a:t>
            </a:r>
            <a:endParaRPr sz="17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0" name="Google Shape;140;p18"/>
          <p:cNvSpPr/>
          <p:nvPr/>
        </p:nvSpPr>
        <p:spPr>
          <a:xfrm>
            <a:off x="235500" y="261700"/>
            <a:ext cx="8670600" cy="4689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>
                <a:solidFill>
                  <a:schemeClr val="lt1"/>
                </a:solidFill>
                <a:latin typeface="Lato Hairline"/>
                <a:ea typeface="Lato Hairline"/>
                <a:cs typeface="Lato Hairline"/>
                <a:sym typeface="Lato Hairline"/>
              </a:rPr>
              <a:t>The </a:t>
            </a:r>
            <a:r>
              <a:rPr b="1" lang="en-GB" sz="2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Context</a:t>
            </a:r>
            <a:endParaRPr b="1" sz="2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1" name="Google Shape;141;p18"/>
          <p:cNvSpPr/>
          <p:nvPr/>
        </p:nvSpPr>
        <p:spPr>
          <a:xfrm>
            <a:off x="235500" y="1998450"/>
            <a:ext cx="8670600" cy="4689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>
                <a:solidFill>
                  <a:schemeClr val="lt1"/>
                </a:solidFill>
                <a:latin typeface="Lato Hairline"/>
                <a:ea typeface="Lato Hairline"/>
                <a:cs typeface="Lato Hairline"/>
                <a:sym typeface="Lato Hairline"/>
              </a:rPr>
              <a:t>The </a:t>
            </a:r>
            <a:r>
              <a:rPr b="1" lang="en-GB" sz="2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Problem</a:t>
            </a:r>
            <a:endParaRPr b="1" sz="2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42" name="Google Shape;14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669826"/>
            <a:ext cx="639300" cy="63930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18"/>
          <p:cNvSpPr txBox="1"/>
          <p:nvPr/>
        </p:nvSpPr>
        <p:spPr>
          <a:xfrm>
            <a:off x="1819500" y="2776350"/>
            <a:ext cx="29838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rgbClr val="4E79A6"/>
                </a:solidFill>
                <a:latin typeface="Lato"/>
                <a:ea typeface="Lato"/>
                <a:cs typeface="Lato"/>
                <a:sym typeface="Lato"/>
              </a:rPr>
              <a:t>Ineffective Marketing-way</a:t>
            </a:r>
            <a:endParaRPr b="1" sz="2000">
              <a:solidFill>
                <a:srgbClr val="4E79A6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4" name="Google Shape;144;p18"/>
          <p:cNvSpPr txBox="1"/>
          <p:nvPr/>
        </p:nvSpPr>
        <p:spPr>
          <a:xfrm>
            <a:off x="3916200" y="2776350"/>
            <a:ext cx="52278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Lato"/>
              <a:buChar char="-"/>
            </a:pPr>
            <a:r>
              <a:rPr lang="en-GB" sz="1700">
                <a:latin typeface="Lato"/>
                <a:ea typeface="Lato"/>
                <a:cs typeface="Lato"/>
                <a:sym typeface="Lato"/>
              </a:rPr>
              <a:t>Wasting Time</a:t>
            </a:r>
            <a:endParaRPr sz="1700"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Lato"/>
              <a:buChar char="-"/>
            </a:pPr>
            <a:r>
              <a:rPr lang="en-GB" sz="1700">
                <a:latin typeface="Lato"/>
                <a:ea typeface="Lato"/>
                <a:cs typeface="Lato"/>
                <a:sym typeface="Lato"/>
              </a:rPr>
              <a:t>Wasting Money</a:t>
            </a:r>
            <a:endParaRPr sz="17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45" name="Google Shape;14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3998" y="2852550"/>
            <a:ext cx="956500" cy="95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26952" y="3897675"/>
            <a:ext cx="485835" cy="4464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18"/>
          <p:cNvSpPr txBox="1"/>
          <p:nvPr/>
        </p:nvSpPr>
        <p:spPr>
          <a:xfrm>
            <a:off x="1819500" y="4050075"/>
            <a:ext cx="22491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rgbClr val="4E79A6"/>
                </a:solidFill>
                <a:latin typeface="Lato"/>
                <a:ea typeface="Lato"/>
                <a:cs typeface="Lato"/>
                <a:sym typeface="Lato"/>
              </a:rPr>
              <a:t>Deficient Market Research</a:t>
            </a:r>
            <a:endParaRPr b="1" sz="2000">
              <a:solidFill>
                <a:srgbClr val="4E79A6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8" name="Google Shape;148;p18"/>
          <p:cNvSpPr txBox="1"/>
          <p:nvPr/>
        </p:nvSpPr>
        <p:spPr>
          <a:xfrm>
            <a:off x="3916200" y="3901850"/>
            <a:ext cx="52278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Lato"/>
              <a:buChar char="-"/>
            </a:pPr>
            <a:r>
              <a:rPr lang="en-GB" sz="1700">
                <a:latin typeface="Lato"/>
                <a:ea typeface="Lato"/>
                <a:cs typeface="Lato"/>
                <a:sym typeface="Lato"/>
              </a:rPr>
              <a:t>Can’t decide the target markets</a:t>
            </a:r>
            <a:endParaRPr sz="1700"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Lato"/>
              <a:buChar char="-"/>
            </a:pPr>
            <a:r>
              <a:rPr lang="en-GB" sz="1700">
                <a:latin typeface="Lato"/>
                <a:ea typeface="Lato"/>
                <a:cs typeface="Lato"/>
                <a:sym typeface="Lato"/>
              </a:rPr>
              <a:t>Don’t know the customer behaviour</a:t>
            </a:r>
            <a:endParaRPr sz="1700"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Lato"/>
              <a:buChar char="-"/>
            </a:pPr>
            <a:r>
              <a:rPr lang="en-GB" sz="1700">
                <a:latin typeface="Lato"/>
                <a:ea typeface="Lato"/>
                <a:cs typeface="Lato"/>
                <a:sym typeface="Lato"/>
              </a:rPr>
              <a:t>Strong enough of the No response</a:t>
            </a:r>
            <a:endParaRPr sz="17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49" name="Google Shape;149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7909" y="3984596"/>
            <a:ext cx="876234" cy="95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9"/>
          <p:cNvSpPr/>
          <p:nvPr/>
        </p:nvSpPr>
        <p:spPr>
          <a:xfrm>
            <a:off x="235500" y="879075"/>
            <a:ext cx="1077000" cy="10185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4AC3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19"/>
          <p:cNvSpPr/>
          <p:nvPr/>
        </p:nvSpPr>
        <p:spPr>
          <a:xfrm>
            <a:off x="3535425" y="874750"/>
            <a:ext cx="1077000" cy="10185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4AC3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19"/>
          <p:cNvSpPr/>
          <p:nvPr/>
        </p:nvSpPr>
        <p:spPr>
          <a:xfrm>
            <a:off x="6173925" y="874750"/>
            <a:ext cx="1077000" cy="10185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4AC3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19"/>
          <p:cNvSpPr/>
          <p:nvPr/>
        </p:nvSpPr>
        <p:spPr>
          <a:xfrm>
            <a:off x="235500" y="261700"/>
            <a:ext cx="8661900" cy="4689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>
                <a:solidFill>
                  <a:schemeClr val="lt1"/>
                </a:solidFill>
                <a:latin typeface="Lato Hairline"/>
                <a:ea typeface="Lato Hairline"/>
                <a:cs typeface="Lato Hairline"/>
                <a:sym typeface="Lato Hairline"/>
              </a:rPr>
              <a:t>The </a:t>
            </a:r>
            <a:r>
              <a:rPr b="1" lang="en-GB" sz="2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Goals</a:t>
            </a:r>
            <a:endParaRPr b="1" sz="2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58" name="Google Shape;15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23913" y="933988"/>
            <a:ext cx="900000" cy="9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27325" y="879075"/>
            <a:ext cx="900000" cy="90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19"/>
          <p:cNvSpPr txBox="1"/>
          <p:nvPr/>
        </p:nvSpPr>
        <p:spPr>
          <a:xfrm>
            <a:off x="4597475" y="983800"/>
            <a:ext cx="22368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rgbClr val="4E79A6"/>
                </a:solidFill>
                <a:latin typeface="Lato"/>
                <a:ea typeface="Lato"/>
                <a:cs typeface="Lato"/>
                <a:sym typeface="Lato"/>
              </a:rPr>
              <a:t>Predict The Customer</a:t>
            </a:r>
            <a:endParaRPr b="1" sz="2000">
              <a:solidFill>
                <a:srgbClr val="4E79A6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61" name="Google Shape;161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4725" y="934000"/>
            <a:ext cx="900000" cy="90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19"/>
          <p:cNvSpPr txBox="1"/>
          <p:nvPr/>
        </p:nvSpPr>
        <p:spPr>
          <a:xfrm>
            <a:off x="1312375" y="993225"/>
            <a:ext cx="19332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rgbClr val="4E79A6"/>
                </a:solidFill>
                <a:latin typeface="Lato"/>
                <a:ea typeface="Lato"/>
                <a:cs typeface="Lato"/>
                <a:sym typeface="Lato"/>
              </a:rPr>
              <a:t>Ef</a:t>
            </a:r>
            <a:r>
              <a:rPr b="1" lang="en-GB" sz="2000">
                <a:solidFill>
                  <a:srgbClr val="4E79A6"/>
                </a:solidFill>
                <a:latin typeface="Lato"/>
                <a:ea typeface="Lato"/>
                <a:cs typeface="Lato"/>
                <a:sym typeface="Lato"/>
              </a:rPr>
              <a:t>fective Marketing-way</a:t>
            </a:r>
            <a:endParaRPr b="1" sz="2000">
              <a:solidFill>
                <a:srgbClr val="4E79A6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3" name="Google Shape;163;p19"/>
          <p:cNvSpPr txBox="1"/>
          <p:nvPr/>
        </p:nvSpPr>
        <p:spPr>
          <a:xfrm>
            <a:off x="7253925" y="983800"/>
            <a:ext cx="22368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rgbClr val="4E79A6"/>
                </a:solidFill>
                <a:latin typeface="Lato"/>
                <a:ea typeface="Lato"/>
                <a:cs typeface="Lato"/>
                <a:sym typeface="Lato"/>
              </a:rPr>
              <a:t>Saving Money, </a:t>
            </a:r>
            <a:r>
              <a:rPr b="1" lang="en-GB" sz="2000">
                <a:solidFill>
                  <a:srgbClr val="4E79A6"/>
                </a:solidFill>
                <a:latin typeface="Lato"/>
                <a:ea typeface="Lato"/>
                <a:cs typeface="Lato"/>
                <a:sym typeface="Lato"/>
              </a:rPr>
              <a:t>More Income</a:t>
            </a:r>
            <a:endParaRPr b="1" sz="2000">
              <a:solidFill>
                <a:srgbClr val="4E79A6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4" name="Google Shape;164;p19"/>
          <p:cNvSpPr txBox="1"/>
          <p:nvPr/>
        </p:nvSpPr>
        <p:spPr>
          <a:xfrm>
            <a:off x="3539025" y="1834000"/>
            <a:ext cx="24597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latin typeface="Lato"/>
                <a:ea typeface="Lato"/>
                <a:cs typeface="Lato"/>
                <a:sym typeface="Lato"/>
              </a:rPr>
              <a:t>Create a machine learning with good performance to predict the customer </a:t>
            </a:r>
            <a:endParaRPr sz="15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5" name="Google Shape;165;p19"/>
          <p:cNvSpPr txBox="1"/>
          <p:nvPr/>
        </p:nvSpPr>
        <p:spPr>
          <a:xfrm>
            <a:off x="6173925" y="1834000"/>
            <a:ext cx="28434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Create the best model of machine learning through the evaluation metric to making more profit and income</a:t>
            </a:r>
            <a:endParaRPr sz="15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6" name="Google Shape;166;p19"/>
          <p:cNvSpPr txBox="1"/>
          <p:nvPr/>
        </p:nvSpPr>
        <p:spPr>
          <a:xfrm>
            <a:off x="258525" y="1827650"/>
            <a:ext cx="31281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latin typeface="Lato"/>
                <a:ea typeface="Lato"/>
                <a:cs typeface="Lato"/>
                <a:sym typeface="Lato"/>
              </a:rPr>
              <a:t>Analyze the customer behaviour through the yes response to getting the effective marketing-way</a:t>
            </a:r>
            <a:endParaRPr sz="150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67" name="Google Shape;167;p19"/>
          <p:cNvCxnSpPr/>
          <p:nvPr/>
        </p:nvCxnSpPr>
        <p:spPr>
          <a:xfrm>
            <a:off x="3404925" y="869450"/>
            <a:ext cx="28800" cy="1752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8" name="Google Shape;168;p19"/>
          <p:cNvCxnSpPr/>
          <p:nvPr/>
        </p:nvCxnSpPr>
        <p:spPr>
          <a:xfrm>
            <a:off x="6071925" y="869450"/>
            <a:ext cx="28800" cy="1752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9" name="Google Shape;169;p19"/>
          <p:cNvSpPr/>
          <p:nvPr/>
        </p:nvSpPr>
        <p:spPr>
          <a:xfrm>
            <a:off x="235500" y="2876650"/>
            <a:ext cx="8661900" cy="4689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>
                <a:solidFill>
                  <a:schemeClr val="lt1"/>
                </a:solidFill>
                <a:latin typeface="Lato Hairline"/>
                <a:ea typeface="Lato Hairline"/>
                <a:cs typeface="Lato Hairline"/>
                <a:sym typeface="Lato Hairline"/>
              </a:rPr>
              <a:t>The </a:t>
            </a:r>
            <a:r>
              <a:rPr b="1" lang="en-GB" sz="2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Analytic Approach</a:t>
            </a:r>
            <a:endParaRPr b="1" sz="2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0" name="Google Shape;170;p19"/>
          <p:cNvSpPr txBox="1"/>
          <p:nvPr/>
        </p:nvSpPr>
        <p:spPr>
          <a:xfrm>
            <a:off x="176075" y="3397600"/>
            <a:ext cx="88578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latin typeface="Lato"/>
                <a:ea typeface="Lato"/>
                <a:cs typeface="Lato"/>
                <a:sym typeface="Lato"/>
              </a:rPr>
              <a:t>Based on the given issues, </a:t>
            </a:r>
            <a:r>
              <a:rPr b="1" lang="en-GB" sz="1700">
                <a:solidFill>
                  <a:srgbClr val="F4AC3E"/>
                </a:solidFill>
                <a:latin typeface="Lato"/>
                <a:ea typeface="Lato"/>
                <a:cs typeface="Lato"/>
                <a:sym typeface="Lato"/>
              </a:rPr>
              <a:t>we will use machine learning technique</a:t>
            </a:r>
            <a:r>
              <a:rPr b="1" lang="en-GB" sz="1700"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GB" sz="1500">
                <a:latin typeface="Lato"/>
                <a:ea typeface="Lato"/>
                <a:cs typeface="Lato"/>
                <a:sym typeface="Lato"/>
              </a:rPr>
              <a:t>to help the company especially for the marketing teams as a stakeholder.</a:t>
            </a:r>
            <a:endParaRPr sz="15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latin typeface="Lato"/>
                <a:ea typeface="Lato"/>
                <a:cs typeface="Lato"/>
                <a:sym typeface="Lato"/>
              </a:rPr>
              <a:t>To achieve our goal, we conducted these approaches:</a:t>
            </a:r>
            <a:endParaRPr sz="1500">
              <a:latin typeface="Lato"/>
              <a:ea typeface="Lato"/>
              <a:cs typeface="Lato"/>
              <a:sym typeface="Lato"/>
            </a:endParaRPr>
          </a:p>
          <a:p>
            <a:pPr indent="-323850" lvl="0" marL="457200" rtl="0" algn="just">
              <a:spcBef>
                <a:spcPts val="0"/>
              </a:spcBef>
              <a:spcAft>
                <a:spcPts val="0"/>
              </a:spcAft>
              <a:buSzPts val="1500"/>
              <a:buFont typeface="Lato"/>
              <a:buChar char="-"/>
            </a:pPr>
            <a:r>
              <a:rPr lang="en-GB" sz="1500">
                <a:latin typeface="Lato"/>
                <a:ea typeface="Lato"/>
                <a:cs typeface="Lato"/>
                <a:sym typeface="Lato"/>
              </a:rPr>
              <a:t>Creating an</a:t>
            </a:r>
            <a:r>
              <a:rPr b="1" lang="en-GB" sz="1700">
                <a:latin typeface="Lato"/>
                <a:ea typeface="Lato"/>
                <a:cs typeface="Lato"/>
                <a:sym typeface="Lato"/>
              </a:rPr>
              <a:t> </a:t>
            </a:r>
            <a:r>
              <a:rPr b="1" lang="en-GB" sz="1700">
                <a:solidFill>
                  <a:srgbClr val="F4AC3E"/>
                </a:solidFill>
                <a:latin typeface="Lato"/>
                <a:ea typeface="Lato"/>
                <a:cs typeface="Lato"/>
                <a:sym typeface="Lato"/>
              </a:rPr>
              <a:t>EDA</a:t>
            </a:r>
            <a:r>
              <a:rPr lang="en-GB" sz="1500">
                <a:solidFill>
                  <a:srgbClr val="F4AC3E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GB" sz="1500">
                <a:latin typeface="Lato"/>
                <a:ea typeface="Lato"/>
                <a:cs typeface="Lato"/>
                <a:sym typeface="Lato"/>
              </a:rPr>
              <a:t>process, </a:t>
            </a:r>
            <a:r>
              <a:rPr b="1" lang="en-GB" sz="1700">
                <a:solidFill>
                  <a:srgbClr val="F4AC3E"/>
                </a:solidFill>
                <a:latin typeface="Lato"/>
                <a:ea typeface="Lato"/>
                <a:cs typeface="Lato"/>
                <a:sym typeface="Lato"/>
              </a:rPr>
              <a:t>visualize </a:t>
            </a:r>
            <a:r>
              <a:rPr lang="en-GB" sz="1500">
                <a:latin typeface="Lato"/>
                <a:ea typeface="Lato"/>
                <a:cs typeface="Lato"/>
                <a:sym typeface="Lato"/>
              </a:rPr>
              <a:t>important aspects, </a:t>
            </a:r>
            <a:r>
              <a:rPr b="1" lang="en-GB" sz="1700">
                <a:solidFill>
                  <a:srgbClr val="F4AC3E"/>
                </a:solidFill>
                <a:latin typeface="Lato"/>
                <a:ea typeface="Lato"/>
                <a:cs typeface="Lato"/>
                <a:sym typeface="Lato"/>
              </a:rPr>
              <a:t>findings </a:t>
            </a:r>
            <a:r>
              <a:rPr lang="en-GB" sz="1500">
                <a:latin typeface="Lato"/>
                <a:ea typeface="Lato"/>
                <a:cs typeface="Lato"/>
                <a:sym typeface="Lato"/>
              </a:rPr>
              <a:t>of the data and give a </a:t>
            </a:r>
            <a:r>
              <a:rPr b="1" lang="en-GB" sz="1700">
                <a:solidFill>
                  <a:srgbClr val="F4AC3E"/>
                </a:solidFill>
                <a:latin typeface="Lato"/>
                <a:ea typeface="Lato"/>
                <a:cs typeface="Lato"/>
                <a:sym typeface="Lato"/>
              </a:rPr>
              <a:t>s</a:t>
            </a:r>
            <a:r>
              <a:rPr b="1" lang="en-GB" sz="1700">
                <a:solidFill>
                  <a:srgbClr val="F4AC3E"/>
                </a:solidFill>
                <a:latin typeface="Lato"/>
                <a:ea typeface="Lato"/>
                <a:cs typeface="Lato"/>
                <a:sym typeface="Lato"/>
              </a:rPr>
              <a:t>olution</a:t>
            </a:r>
            <a:endParaRPr b="1" sz="1700">
              <a:solidFill>
                <a:srgbClr val="F4AC3E"/>
              </a:solidFill>
              <a:latin typeface="Lato"/>
              <a:ea typeface="Lato"/>
              <a:cs typeface="Lato"/>
              <a:sym typeface="Lato"/>
            </a:endParaRPr>
          </a:p>
          <a:p>
            <a:pPr indent="-323850" lvl="0" marL="457200" rtl="0" algn="just">
              <a:spcBef>
                <a:spcPts val="0"/>
              </a:spcBef>
              <a:spcAft>
                <a:spcPts val="0"/>
              </a:spcAft>
              <a:buSzPts val="1500"/>
              <a:buFont typeface="Lato"/>
              <a:buChar char="-"/>
            </a:pPr>
            <a:r>
              <a:rPr b="1" lang="en-GB" sz="1700">
                <a:solidFill>
                  <a:srgbClr val="F4AC3E"/>
                </a:solidFill>
                <a:latin typeface="Lato"/>
                <a:ea typeface="Lato"/>
                <a:cs typeface="Lato"/>
                <a:sym typeface="Lato"/>
              </a:rPr>
              <a:t>Applying machine learning classification technique</a:t>
            </a:r>
            <a:r>
              <a:rPr lang="en-GB" sz="1500">
                <a:latin typeface="Lato"/>
                <a:ea typeface="Lato"/>
                <a:cs typeface="Lato"/>
                <a:sym typeface="Lato"/>
              </a:rPr>
              <a:t> to predict the target</a:t>
            </a:r>
            <a:endParaRPr sz="15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0"/>
          <p:cNvSpPr/>
          <p:nvPr/>
        </p:nvSpPr>
        <p:spPr>
          <a:xfrm>
            <a:off x="4093525" y="2077800"/>
            <a:ext cx="1060500" cy="8751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4AC3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20"/>
          <p:cNvSpPr/>
          <p:nvPr/>
        </p:nvSpPr>
        <p:spPr>
          <a:xfrm>
            <a:off x="4093525" y="934800"/>
            <a:ext cx="1060500" cy="8751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4AC3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20"/>
          <p:cNvSpPr/>
          <p:nvPr/>
        </p:nvSpPr>
        <p:spPr>
          <a:xfrm>
            <a:off x="201600" y="208325"/>
            <a:ext cx="8637300" cy="4689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>
                <a:solidFill>
                  <a:schemeClr val="lt1"/>
                </a:solidFill>
                <a:latin typeface="Lato Hairline"/>
                <a:ea typeface="Lato Hairline"/>
                <a:cs typeface="Lato Hairline"/>
                <a:sym typeface="Lato Hairline"/>
              </a:rPr>
              <a:t>The </a:t>
            </a:r>
            <a:r>
              <a:rPr b="1" lang="en-GB" sz="2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Target &amp; </a:t>
            </a:r>
            <a:r>
              <a:rPr lang="en-GB" sz="2500">
                <a:solidFill>
                  <a:schemeClr val="lt1"/>
                </a:solidFill>
                <a:latin typeface="Lato Hairline"/>
                <a:ea typeface="Lato Hairline"/>
                <a:cs typeface="Lato Hairline"/>
                <a:sym typeface="Lato Hairline"/>
              </a:rPr>
              <a:t>The  </a:t>
            </a:r>
            <a:r>
              <a:rPr b="1" lang="en-GB" sz="2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Evaluation Metric</a:t>
            </a:r>
            <a:endParaRPr b="1" sz="2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8" name="Google Shape;178;p20"/>
          <p:cNvSpPr txBox="1"/>
          <p:nvPr/>
        </p:nvSpPr>
        <p:spPr>
          <a:xfrm>
            <a:off x="5230150" y="2445850"/>
            <a:ext cx="3645600" cy="23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latin typeface="Lato"/>
                <a:ea typeface="Lato"/>
                <a:cs typeface="Lato"/>
                <a:sym typeface="Lato"/>
              </a:rPr>
              <a:t>Evaluation Metric that will be implemented are </a:t>
            </a:r>
            <a:r>
              <a:rPr b="1" lang="en-GB" sz="1700">
                <a:latin typeface="Lato"/>
                <a:ea typeface="Lato"/>
                <a:cs typeface="Lato"/>
                <a:sym typeface="Lato"/>
              </a:rPr>
              <a:t>Recall </a:t>
            </a:r>
            <a:r>
              <a:rPr lang="en-GB" sz="1500">
                <a:latin typeface="Lato"/>
                <a:ea typeface="Lato"/>
                <a:cs typeface="Lato"/>
                <a:sym typeface="Lato"/>
              </a:rPr>
              <a:t>and </a:t>
            </a:r>
            <a:r>
              <a:rPr b="1" lang="en-GB" sz="1700">
                <a:latin typeface="Lato"/>
                <a:ea typeface="Lato"/>
                <a:cs typeface="Lato"/>
                <a:sym typeface="Lato"/>
              </a:rPr>
              <a:t>Accuracy</a:t>
            </a:r>
            <a:endParaRPr b="1" sz="17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rgbClr val="4E79A6"/>
                </a:solidFill>
                <a:latin typeface="Lato"/>
                <a:ea typeface="Lato"/>
                <a:cs typeface="Lato"/>
                <a:sym typeface="Lato"/>
              </a:rPr>
              <a:t>Why?</a:t>
            </a:r>
            <a:endParaRPr b="1" sz="2000">
              <a:solidFill>
                <a:srgbClr val="4E79A6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latin typeface="Lato"/>
                <a:ea typeface="Lato"/>
                <a:cs typeface="Lato"/>
                <a:sym typeface="Lato"/>
              </a:rPr>
              <a:t>Because we want to know the </a:t>
            </a:r>
            <a:r>
              <a:rPr b="1" lang="en-GB" sz="1700">
                <a:latin typeface="Lato"/>
                <a:ea typeface="Lato"/>
                <a:cs typeface="Lato"/>
                <a:sym typeface="Lato"/>
              </a:rPr>
              <a:t>True Positive Rate</a:t>
            </a:r>
            <a:r>
              <a:rPr lang="en-GB" sz="1500">
                <a:latin typeface="Lato"/>
                <a:ea typeface="Lato"/>
                <a:cs typeface="Lato"/>
                <a:sym typeface="Lato"/>
              </a:rPr>
              <a:t> of Model-Machine Learning we build</a:t>
            </a:r>
            <a:r>
              <a:rPr b="1" lang="en-GB" sz="1700">
                <a:latin typeface="Lato"/>
                <a:ea typeface="Lato"/>
                <a:cs typeface="Lato"/>
                <a:sym typeface="Lato"/>
              </a:rPr>
              <a:t> &amp; All the True </a:t>
            </a:r>
            <a:r>
              <a:rPr lang="en-GB" sz="1500">
                <a:latin typeface="Lato"/>
                <a:ea typeface="Lato"/>
                <a:cs typeface="Lato"/>
                <a:sym typeface="Lato"/>
              </a:rPr>
              <a:t>probability of Model-Machine Learning.</a:t>
            </a:r>
            <a:endParaRPr sz="15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79" name="Google Shape;17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58500" y="982025"/>
            <a:ext cx="782400" cy="78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0"/>
          <p:cNvPicPr preferRelativeResize="0"/>
          <p:nvPr/>
        </p:nvPicPr>
        <p:blipFill rotWithShape="1">
          <a:blip r:embed="rId4">
            <a:alphaModFix/>
          </a:blip>
          <a:srcRect b="-4456" l="3593" r="52314" t="12180"/>
          <a:stretch/>
        </p:blipFill>
        <p:spPr>
          <a:xfrm>
            <a:off x="641250" y="945950"/>
            <a:ext cx="2579004" cy="232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11550" y="3271375"/>
            <a:ext cx="2305050" cy="1762125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0"/>
          <p:cNvSpPr txBox="1"/>
          <p:nvPr/>
        </p:nvSpPr>
        <p:spPr>
          <a:xfrm>
            <a:off x="1477450" y="605750"/>
            <a:ext cx="12114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700">
                <a:latin typeface="Lato"/>
                <a:ea typeface="Lato"/>
                <a:cs typeface="Lato"/>
                <a:sym typeface="Lato"/>
              </a:rPr>
              <a:t>Prediction</a:t>
            </a:r>
            <a:endParaRPr b="1" sz="17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3" name="Google Shape;183;p20"/>
          <p:cNvSpPr txBox="1"/>
          <p:nvPr/>
        </p:nvSpPr>
        <p:spPr>
          <a:xfrm>
            <a:off x="32875" y="1985925"/>
            <a:ext cx="12114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700">
                <a:latin typeface="Lato"/>
                <a:ea typeface="Lato"/>
                <a:cs typeface="Lato"/>
                <a:sym typeface="Lato"/>
              </a:rPr>
              <a:t>Actual</a:t>
            </a:r>
            <a:endParaRPr b="1" sz="17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4" name="Google Shape;184;p20"/>
          <p:cNvSpPr/>
          <p:nvPr/>
        </p:nvSpPr>
        <p:spPr>
          <a:xfrm>
            <a:off x="1173575" y="1043200"/>
            <a:ext cx="782400" cy="260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20"/>
          <p:cNvSpPr/>
          <p:nvPr/>
        </p:nvSpPr>
        <p:spPr>
          <a:xfrm>
            <a:off x="2137350" y="1043200"/>
            <a:ext cx="782400" cy="260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20"/>
          <p:cNvSpPr/>
          <p:nvPr/>
        </p:nvSpPr>
        <p:spPr>
          <a:xfrm>
            <a:off x="247375" y="1303900"/>
            <a:ext cx="782400" cy="797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20"/>
          <p:cNvSpPr/>
          <p:nvPr/>
        </p:nvSpPr>
        <p:spPr>
          <a:xfrm>
            <a:off x="201600" y="2311050"/>
            <a:ext cx="782400" cy="797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20"/>
          <p:cNvSpPr/>
          <p:nvPr/>
        </p:nvSpPr>
        <p:spPr>
          <a:xfrm>
            <a:off x="825850" y="1992700"/>
            <a:ext cx="204000" cy="184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20"/>
          <p:cNvSpPr/>
          <p:nvPr/>
        </p:nvSpPr>
        <p:spPr>
          <a:xfrm>
            <a:off x="825850" y="2221300"/>
            <a:ext cx="204000" cy="184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20"/>
          <p:cNvSpPr/>
          <p:nvPr/>
        </p:nvSpPr>
        <p:spPr>
          <a:xfrm>
            <a:off x="825850" y="2297500"/>
            <a:ext cx="204000" cy="184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20"/>
          <p:cNvSpPr txBox="1"/>
          <p:nvPr/>
        </p:nvSpPr>
        <p:spPr>
          <a:xfrm>
            <a:off x="1468475" y="934800"/>
            <a:ext cx="345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7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</a:t>
            </a:r>
            <a:endParaRPr/>
          </a:p>
        </p:txBody>
      </p:sp>
      <p:sp>
        <p:nvSpPr>
          <p:cNvPr id="192" name="Google Shape;192;p20"/>
          <p:cNvSpPr txBox="1"/>
          <p:nvPr/>
        </p:nvSpPr>
        <p:spPr>
          <a:xfrm>
            <a:off x="717450" y="1502200"/>
            <a:ext cx="345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7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</a:t>
            </a:r>
            <a:endParaRPr/>
          </a:p>
        </p:txBody>
      </p:sp>
      <p:sp>
        <p:nvSpPr>
          <p:cNvPr id="193" name="Google Shape;193;p20"/>
          <p:cNvSpPr txBox="1"/>
          <p:nvPr/>
        </p:nvSpPr>
        <p:spPr>
          <a:xfrm>
            <a:off x="2304313" y="934800"/>
            <a:ext cx="345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7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N</a:t>
            </a:r>
            <a:endParaRPr/>
          </a:p>
        </p:txBody>
      </p:sp>
      <p:sp>
        <p:nvSpPr>
          <p:cNvPr id="194" name="Google Shape;194;p20"/>
          <p:cNvSpPr txBox="1"/>
          <p:nvPr/>
        </p:nvSpPr>
        <p:spPr>
          <a:xfrm>
            <a:off x="717438" y="2462988"/>
            <a:ext cx="345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7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N</a:t>
            </a:r>
            <a:endParaRPr/>
          </a:p>
        </p:txBody>
      </p:sp>
      <p:sp>
        <p:nvSpPr>
          <p:cNvPr id="195" name="Google Shape;195;p20"/>
          <p:cNvSpPr txBox="1"/>
          <p:nvPr/>
        </p:nvSpPr>
        <p:spPr>
          <a:xfrm>
            <a:off x="5193300" y="1119400"/>
            <a:ext cx="36456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latin typeface="Lato"/>
                <a:ea typeface="Lato"/>
                <a:cs typeface="Lato"/>
                <a:sym typeface="Lato"/>
              </a:rPr>
              <a:t>Target of this machine learning is the </a:t>
            </a:r>
            <a:r>
              <a:rPr b="1" lang="en-GB" sz="1700">
                <a:latin typeface="Lato"/>
                <a:ea typeface="Lato"/>
                <a:cs typeface="Lato"/>
                <a:sym typeface="Lato"/>
              </a:rPr>
              <a:t>Response of Yes  (1) &amp; No (0)</a:t>
            </a:r>
            <a:endParaRPr b="1" sz="17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6" name="Google Shape;196;p20"/>
          <p:cNvSpPr txBox="1"/>
          <p:nvPr/>
        </p:nvSpPr>
        <p:spPr>
          <a:xfrm>
            <a:off x="5193300" y="735050"/>
            <a:ext cx="1933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rgbClr val="4E79A6"/>
                </a:solidFill>
                <a:latin typeface="Lato"/>
                <a:ea typeface="Lato"/>
                <a:cs typeface="Lato"/>
                <a:sym typeface="Lato"/>
              </a:rPr>
              <a:t>Target</a:t>
            </a:r>
            <a:endParaRPr b="1" sz="2000">
              <a:solidFill>
                <a:srgbClr val="4E79A6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97" name="Google Shape;197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21650" y="2114100"/>
            <a:ext cx="856100" cy="856100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20"/>
          <p:cNvSpPr txBox="1"/>
          <p:nvPr/>
        </p:nvSpPr>
        <p:spPr>
          <a:xfrm>
            <a:off x="5193300" y="2029450"/>
            <a:ext cx="2304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rgbClr val="4E79A6"/>
                </a:solidFill>
                <a:latin typeface="Lato"/>
                <a:ea typeface="Lato"/>
                <a:cs typeface="Lato"/>
                <a:sym typeface="Lato"/>
              </a:rPr>
              <a:t>Evaluation Metric</a:t>
            </a:r>
            <a:endParaRPr b="1" sz="2000">
              <a:solidFill>
                <a:srgbClr val="4E79A6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9" name="Google Shape;199;p20"/>
          <p:cNvSpPr/>
          <p:nvPr/>
        </p:nvSpPr>
        <p:spPr>
          <a:xfrm>
            <a:off x="838900" y="4582250"/>
            <a:ext cx="2385000" cy="446400"/>
          </a:xfrm>
          <a:prstGeom prst="rect">
            <a:avLst/>
          </a:prstGeom>
          <a:noFill/>
          <a:ln cap="flat" cmpd="sng" w="38100">
            <a:solidFill>
              <a:srgbClr val="F4AC3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20"/>
          <p:cNvSpPr/>
          <p:nvPr/>
        </p:nvSpPr>
        <p:spPr>
          <a:xfrm>
            <a:off x="835275" y="3308925"/>
            <a:ext cx="2385000" cy="446400"/>
          </a:xfrm>
          <a:prstGeom prst="rect">
            <a:avLst/>
          </a:prstGeom>
          <a:noFill/>
          <a:ln cap="flat" cmpd="sng" w="9525">
            <a:solidFill>
              <a:srgbClr val="F4AC3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>
                <a:solidFill>
                  <a:schemeClr val="lt1"/>
                </a:solidFill>
                <a:latin typeface="Lato Hairline"/>
                <a:ea typeface="Lato Hairline"/>
                <a:cs typeface="Lato Hairline"/>
                <a:sym typeface="Lato Hairline"/>
              </a:rPr>
              <a:t>The </a:t>
            </a:r>
            <a:r>
              <a:rPr b="1" lang="en-GB" sz="4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Data Understanding</a:t>
            </a:r>
            <a:endParaRPr b="1" sz="4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